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09" r:id="rId2"/>
    <p:sldMasterId id="2147483726" r:id="rId3"/>
    <p:sldMasterId id="2147483712" r:id="rId4"/>
    <p:sldMasterId id="2147483714" r:id="rId5"/>
    <p:sldMasterId id="2147483648" r:id="rId6"/>
    <p:sldMasterId id="2147483660" r:id="rId7"/>
    <p:sldMasterId id="2147483672" r:id="rId8"/>
  </p:sldMasterIdLst>
  <p:notesMasterIdLst>
    <p:notesMasterId r:id="rId61"/>
  </p:notesMasterIdLst>
  <p:sldIdLst>
    <p:sldId id="274" r:id="rId9"/>
    <p:sldId id="275" r:id="rId10"/>
    <p:sldId id="256" r:id="rId11"/>
    <p:sldId id="257" r:id="rId12"/>
    <p:sldId id="258" r:id="rId13"/>
    <p:sldId id="262" r:id="rId14"/>
    <p:sldId id="261" r:id="rId15"/>
    <p:sldId id="259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2" r:id="rId25"/>
    <p:sldId id="27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7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Coverage, ≥ 55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U.S.</a:t>
            </a:r>
          </a:p>
        </c:rich>
      </c:tx>
      <c:layout>
        <c:manualLayout>
          <c:xMode val="edge"/>
          <c:yMode val="edge"/>
          <c:x val="8.057858249815085E-2"/>
          <c:y val="4.81581610070996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% PrEP Coverage, ≥ 55 yrs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63500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92-4E21-B865-83197158854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63500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92-4E21-B865-83197158854F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63500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92-4E21-B865-83197158854F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63500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92-4E21-B865-8319715885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Sheet1!$C$5:$G$5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(Jan-Mar)</c:v>
                </c:pt>
              </c:strCache>
            </c:strRef>
          </c:cat>
          <c:val>
            <c:numRef>
              <c:f>Sheet1!$C$6:$G$6</c:f>
              <c:numCache>
                <c:formatCode>General</c:formatCode>
                <c:ptCount val="5"/>
                <c:pt idx="0">
                  <c:v>19.8</c:v>
                </c:pt>
                <c:pt idx="1">
                  <c:v>24.7</c:v>
                </c:pt>
                <c:pt idx="2">
                  <c:v>30</c:v>
                </c:pt>
                <c:pt idx="3">
                  <c:v>36.700000000000003</c:v>
                </c:pt>
                <c:pt idx="4">
                  <c:v>30.2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92-4E21-B865-831971588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6175776"/>
        <c:axId val="1218578592"/>
      </c:lineChart>
      <c:catAx>
        <c:axId val="112617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578592"/>
        <c:crosses val="autoZero"/>
        <c:auto val="1"/>
        <c:lblAlgn val="ctr"/>
        <c:lblOffset val="100"/>
        <c:noMultiLvlLbl val="0"/>
      </c:catAx>
      <c:valAx>
        <c:axId val="121857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17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C10D0-3288-4247-9F0A-9CAB4F0540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23F78-38BE-4C30-933C-496AF41BB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9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italsigns/hiv-testing/index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23F78-38BE-4C30-933C-496AF41BB3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0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23F78-38BE-4C30-933C-496AF41BB3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7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4B96C-9DF9-9D4C-9C4A-B3C61797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86D92-341F-8687-4C0E-DE38C578F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CCB86-A19C-4A01-57D5-DAADF95AC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15EE4-B956-5022-95B8-B8C80A5853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E4CD-A125-480B-9D33-550C32EDD9E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13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14A670C9-E112-97C8-995C-A018D725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20ae73a637_2_0:notes">
            <a:extLst>
              <a:ext uri="{FF2B5EF4-FFF2-40B4-BE49-F238E27FC236}">
                <a16:creationId xmlns:a16="http://schemas.microsoft.com/office/drawing/2014/main" id="{5D6F0946-39DD-A94B-6916-E9F4A07907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TT</a:t>
            </a:r>
            <a:endParaRPr/>
          </a:p>
        </p:txBody>
      </p:sp>
      <p:sp>
        <p:nvSpPr>
          <p:cNvPr id="555" name="Google Shape;555;g120ae73a637_2_0:notes">
            <a:extLst>
              <a:ext uri="{FF2B5EF4-FFF2-40B4-BE49-F238E27FC236}">
                <a16:creationId xmlns:a16="http://schemas.microsoft.com/office/drawing/2014/main" id="{1F6E815D-32F7-5685-932F-4F16270498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156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75534-CB5C-8639-DD3E-CEF0E597C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0BC56-0DFD-1F28-F79D-C045F7D7C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A02F4-F99D-A5B9-9EF8-8CB7598D1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b="1" dirty="0">
                <a:cs typeface="Tahoma" panose="020B0604030504040204" pitchFamily="34" charset="0"/>
              </a:rPr>
              <a:t>Speaker’s Notes:</a:t>
            </a:r>
          </a:p>
          <a:p>
            <a:pPr marL="179173" indent="-179173">
              <a:buFont typeface="Wingdings" charset="2"/>
              <a:buChar char="§"/>
            </a:pPr>
            <a:r>
              <a:rPr lang="en-US" dirty="0">
                <a:cs typeface="Tahoma" panose="020B0604030504040204" pitchFamily="34" charset="0"/>
              </a:rPr>
              <a:t>Many people at risk for HIV are not getting tested for HIV every year. That is, 29% of gay, bisexual, and other men who have sex with men; 42% of people who inject drugs; and 59% of heterosexual people are at risk because they had sex with someone at risk for or living with HIV.</a:t>
            </a:r>
          </a:p>
          <a:p>
            <a:pPr marL="179173" indent="-179173">
              <a:buFont typeface="Wingdings" charset="2"/>
              <a:buChar char="§"/>
            </a:pPr>
            <a:r>
              <a:rPr lang="en-US" dirty="0">
                <a:cs typeface="Tahoma" panose="020B0604030504040204" pitchFamily="34" charset="0"/>
              </a:rPr>
              <a:t>Furthermore, 7 of 10 people at risk who were not tested for HIV in the past year saw a health care provider during that time, and &gt;75% of them were not offered a test.</a:t>
            </a:r>
          </a:p>
          <a:p>
            <a:pPr marL="179173" indent="-179173">
              <a:buFont typeface="Wingdings" charset="2"/>
              <a:buChar char="§"/>
            </a:pPr>
            <a:r>
              <a:rPr lang="en-US" dirty="0">
                <a:cs typeface="Tahoma" panose="020B0604030504040204" pitchFamily="34" charset="0"/>
              </a:rPr>
              <a:t>Health care providers can diagnose HIV sooner if they test more people and test people at risk more often.</a:t>
            </a:r>
          </a:p>
          <a:p>
            <a:endParaRPr lang="en-US" dirty="0">
              <a:cs typeface="Tahoma" panose="020B0604030504040204" pitchFamily="34" charset="0"/>
            </a:endParaRPr>
          </a:p>
          <a:p>
            <a:pPr marL="1883351" indent="-1883351">
              <a:defRPr/>
            </a:pPr>
            <a:r>
              <a:rPr lang="en-US" b="1" dirty="0">
                <a:solidFill>
                  <a:srgbClr val="000000"/>
                </a:solidFill>
                <a:cs typeface="Tahoma" panose="020B0604030504040204" pitchFamily="34" charset="0"/>
              </a:rPr>
              <a:t>Reference:</a:t>
            </a:r>
          </a:p>
          <a:p>
            <a:pPr>
              <a:defRPr/>
            </a:pPr>
            <a:r>
              <a:rPr lang="en-US" dirty="0">
                <a:cs typeface="Tahoma" panose="020B0604030504040204" pitchFamily="34" charset="0"/>
              </a:rPr>
              <a:t>HIV Testing. CDC Vital Signs. Published December 2017. Accessed March 26, 2020. </a:t>
            </a:r>
            <a:r>
              <a:rPr lang="en-US" dirty="0">
                <a:cs typeface="Tahoma" panose="020B0604030504040204" pitchFamily="34" charset="0"/>
                <a:hlinkClick r:id="rId3"/>
              </a:rPr>
              <a:t>https://www.cdc.gov/vitalsigns/hiv-testing/index.html</a:t>
            </a:r>
            <a:endParaRPr lang="en-US" dirty="0"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5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>
          <a:extLst>
            <a:ext uri="{FF2B5EF4-FFF2-40B4-BE49-F238E27FC236}">
              <a16:creationId xmlns:a16="http://schemas.microsoft.com/office/drawing/2014/main" id="{B9856974-4C67-BAFE-C0A7-D89BAEC7C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211cfa98cd_2_246:notes">
            <a:extLst>
              <a:ext uri="{FF2B5EF4-FFF2-40B4-BE49-F238E27FC236}">
                <a16:creationId xmlns:a16="http://schemas.microsoft.com/office/drawing/2014/main" id="{62AFBB2D-2AD9-CC76-6B45-5BE4FE0BE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1211cfa98cd_2_246:notes">
            <a:extLst>
              <a:ext uri="{FF2B5EF4-FFF2-40B4-BE49-F238E27FC236}">
                <a16:creationId xmlns:a16="http://schemas.microsoft.com/office/drawing/2014/main" id="{2FBBA27B-CC6C-A6A8-9F2F-B018AA8ACA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JK</a:t>
            </a:r>
            <a:endParaRPr/>
          </a:p>
        </p:txBody>
      </p:sp>
      <p:sp>
        <p:nvSpPr>
          <p:cNvPr id="423" name="Google Shape;423;g1211cfa98cd_2_246:notes">
            <a:extLst>
              <a:ext uri="{FF2B5EF4-FFF2-40B4-BE49-F238E27FC236}">
                <a16:creationId xmlns:a16="http://schemas.microsoft.com/office/drawing/2014/main" id="{BE191EEE-1E4A-9CC3-101C-05A90145A5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87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AD201-1D3A-FA40-9AD1-15E1C0D597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2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2AEC8-D16A-544D-99AA-8B4CC1314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3ABB-1101-0F9C-3305-912C54A08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6705A-7C1A-206B-4110-A56DBCCC2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31A68-7FCB-193E-A008-6897CE00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72B64-A500-EED8-D2FC-12EE4B15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3907F-D701-C4A1-3211-299EF690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2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EBCBD-C170-6870-B8C2-55A2A752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3F5D6-3FE9-32D7-AA24-B17438067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A617-D7C3-DCBC-E4AA-FB0F8E3B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DF6F2-416B-3160-90FF-965A3019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B1DE0-38B7-51B8-B8A2-35D4F68D6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7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53830B-E7C8-13B0-9860-8C1D75EFC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76B99-DFED-6F11-9D1A-6C4829AA3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71319-8633-977A-F6B3-F545D5C3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EE9AC-D591-DA38-392D-C6BD6C1D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B3711-AE51-453E-E205-FC1B0C4F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77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BBBD3-09FD-C9F4-E982-9312CCA2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09785-6D35-C8B4-AAA7-46A52082F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F4DE9-7B03-BB2B-F983-207E3B07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7167-01AB-49CC-B4BE-50B03CD9D8E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1DA4-0675-6B4D-8749-6A3C41FB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A4F80-F84B-7EE4-6BB7-8FC6CC3E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F048-46F1-4D8C-8B7D-B466A890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0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ABCC9-2D0C-F447-D308-A658D093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7167-01AB-49CC-B4BE-50B03CD9D8E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1E717-BE56-6904-DF49-0D642E22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F08F9-5A2E-CC9D-5507-6C6C9FBA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F048-46F1-4D8C-8B7D-B466A890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C0978-1621-4838-8A64-3BC85B1A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62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A0341-AA1F-11DF-90AB-432694DE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93E64-D03E-F11D-DE2C-54E387EA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B334A-105F-4324-854F-EDCC6F72560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94903-34AC-7258-5CBA-2821740D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0F29D-06E9-9989-3355-D8CEE1B0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CD2D-1FFA-47F5-B500-04A9717E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23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6665-23C4-6739-8FA3-B6AEFC407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27FA9-FC8E-F583-B6F8-C92323EB2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DB054-7FE9-B7C3-C8F1-72197819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4CCE8-25F3-41EE-7929-93F8427BA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02900-0965-A38B-2D97-5B81E164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022B4-BC8F-A3E1-8CB0-4AF97C67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29979-A3AE-06E2-45E5-CF10FA4FE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6BD83-AA1F-E234-2945-FB4B08F8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50834-B015-3D23-C86F-E610AB4F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E697-BE49-1BC9-5370-6DDD90B5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03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6AB1-A1E1-6BC1-F531-E44E363F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D4168-562B-7E0A-0A09-F5EF962FB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DAB48-9766-3855-EFD4-83ABE8A9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495B2-39B4-F4BD-75FF-20B07C9D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21868-2EC3-F52E-3447-699497A1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3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60F1-7055-6DE0-F684-A83BA256C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2363-822C-04D8-41C4-23521557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C2656-7696-E635-245E-34F9CC7B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715AF-0CF7-4783-B188-A4044383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80A8-A34F-60E9-0CC0-BA73904C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4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9B28C-6F48-530D-5C24-4500DFE6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141A6-6872-1015-8250-BF67FA449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EAF51-846F-56E2-5B6F-525DEF28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40F83-F919-52AF-FA5B-E2B63AFA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16D5-A363-F37B-E2DC-2681D0A1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F54B2-49FD-2E3F-B3D2-61CB508B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85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2DF0-17F3-CC35-2031-C9F5F3A6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D9015-8C66-41AD-7C09-4D5BE8B31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0FA0E-6FE5-6220-C2D2-4B829066F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A0F26-4A13-CD36-BE5B-35C6C5A97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EF005-4EEA-B253-28A8-27583E81E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0FF8C-022C-0BE9-0592-441BBA9B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56A9F-5653-BEA7-21F6-BDCEA282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C167B2-EBD6-F9F8-A0B3-77464A50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58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88FA-9708-26A3-93B6-1B8F2AC1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0972-BDD8-8CEF-FDC2-CCB12BA8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D0FB8-6570-1A1C-2B4E-44953097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F832B-4770-72B4-3B5A-6BA2E6BB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30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4C3BC8-B376-FC37-71DB-087A8C8E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A096C-7CF8-18BB-ED6C-C31D512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732E9-A819-5445-BB4C-69E767D9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20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BF567-E396-4C04-1EB1-4B1165A5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D9B63-8DB9-F360-6F86-2080C0084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B523A-1AA4-8445-171A-4967A6C9C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BAB6B-715E-9D5C-C5AE-2E9572F5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0F1EE-1655-8056-067E-0622F104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35E73-479D-D96F-8176-CBD8EBD5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5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657E3-E4D8-FFD5-769B-0DB64312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B00537-1A59-FB0E-D9E8-3240715F1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C2A30-AC69-581D-8CB8-ABB58703A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36A5F-9D64-6969-620D-61AC7F3C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A98A5-8BFB-2AC7-885C-FEA3CEE4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2062-6889-6461-B4DA-EB0D6969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1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2581B-B0FE-7AFB-AA43-0377802E7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810A7-DD7C-8CB4-BDD7-8F3D5AD2D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49CA5-3436-7A03-A130-AD3B037A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CBBBB-FB49-3B8C-A572-58D0E7BD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9215F-84B7-F2D1-317C-5A4FD236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97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F61BAA-E215-333A-3B4F-F0551CA9F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6554E-09E3-ACDF-6145-14D398083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4A3D7-3F3C-B9B2-F51D-10280CC0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A779D-AFC0-78E7-918C-F1AE7B6E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5677-F95C-2060-0B65-1992FEA9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02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BA1E-3984-E14C-894C-D94D3F1A6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E961F-7F1F-5757-5752-FBA53E64E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935F4-C109-C05D-3E8C-5B02DD47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14BB1-FD75-E4DC-DE63-AADC9DF8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1ABCE-843B-AFB9-259D-1918CF81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39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C772-43D8-A938-9CF6-844A70C2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3BAE0-2D7A-1916-2684-C335A905A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C00F3-4BA5-17B3-AF1E-17067E94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262F7-D150-FABE-2B04-E1961C40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62A72-859E-8993-D8ED-8F51A237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3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B825-2982-DBED-4D24-B4C1AC20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A98CA-85F7-AA7D-8057-980708735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ACC80-FB80-11CC-2A1F-08D73229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45D4C-F8C9-9932-E436-BD7A55E3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68BA5-17C1-C5FF-AD41-9C6979BB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52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0CBB-BC07-326D-F4F6-B3456E02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1CA86-EEB4-5FBB-7455-C28F5204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5639E-7938-7EFF-2F90-AFBA91CE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7D4F-35E9-7882-B143-DB722F87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38493-C84C-1B7D-2F17-3832C6C2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87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AE5A8-57E1-5CD0-E3F8-EE03AC69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69AE8-91CA-B0B2-14F5-2E929BA3B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30C3C-83FA-4B98-93C4-AA5F42670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7B0EA-2EDF-5242-44B5-2EDC0A99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7DB1C-9A11-1FB6-34F6-EDF9787D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2780A-DB9F-895D-B631-BD338890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1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39AB-0039-398A-95D9-370B9312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3065F-33C0-4657-451E-FA4C34909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8B165-CD2D-966F-E01A-7099B244E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4BEA8-2621-C99D-D68B-90D3BD596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53751-D7D8-3D9C-F09C-5EA73A58A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98DDF6-6E03-C060-E549-259E2E41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58A61-99F3-82D9-AA11-B88DF699E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7E28B-D29A-9F12-79C8-BBAB2E3F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26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22527-A4AE-64BB-19EF-BA6C2964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B9871-2F61-A641-179C-CB655337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4B887-55E5-95BA-56B8-B4EFF90D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8BE1-C764-DB8B-A813-91D3B594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66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F7181-7567-1F3A-5BEE-9B1C3F101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7AEDD-B712-876A-2CBA-B237DD70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441B2-8669-71C8-2180-AEEA2394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04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9141-96D6-EA89-C7E8-65ECD475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DD8F7-F828-3D9E-1020-0242DA09A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6C63E-DF8D-D86E-B89A-BA39F3381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9C502-E628-5AD8-7DE3-64AD794B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24844-E729-6AB5-5F72-8FA47EF8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C8EFE-47EB-64AD-ED6F-E8F49EEE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88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906C-4DC1-E0E2-E992-7259EE041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85803-39AD-3DCB-39B4-5AD2BE78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2A475-2053-AAB6-3921-E3B457702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7B51D-A20D-EC8D-8B6F-A36B6238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A4FFF-AB43-19DF-7DE9-A3200C4E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28282-8F23-0A65-D718-F7FB2EA0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69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FB95-F568-5CBD-E84C-BD2F490C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392E8-3931-DE38-6E22-8D968012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915A-C086-3838-FE63-C5967622F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146B8-F237-B930-A333-9F0F812C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C22CD-6275-88F9-D16C-0A27D095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5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2F16D-FDD7-7536-D3CA-C85676882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23145-B3A7-571C-A8C7-DBF456C61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77414-8B2D-5718-FA68-43457FD4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EBB5B-9BFE-7529-6C22-82CFA863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DFA19-7BE6-CD3E-28FA-EE47AA3A3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01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BBCD-76C2-E620-5BAC-5A8C7068D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F1B81-FA2F-634F-0EDA-2B8F2A5A2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F5E5F-BA1B-F57F-EA63-F0BE0B3A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AD69C-BEAC-F7EC-9125-B690C41B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3F9D1-AC9B-39E4-6FC9-B33D2F52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E48C-8CED-CAD9-A929-A54D7D63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26EFA-23A2-47E9-C377-C66279735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22308-0180-134D-5A0F-5AF61F2BA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D2E4F-36CD-13F9-EA73-1026A63F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329D7-66BF-67CF-919E-5EB0F5C1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E1A19-CEBD-2E9E-9837-06D80F15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29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0D45-9FA0-3B18-BADD-05F7998F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5BC79-7E1E-ABCA-D827-E836E8198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8F80A-9D71-42A8-65CD-FA9B2FCC8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7A42B-5314-E851-421C-E3850633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EA41E-B7F0-1C84-003E-A4884C8C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64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32655-0174-ADBF-EBCF-75CF5806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5E30-834B-A9C8-1420-55DAC1B18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9BD82-35D0-2728-2635-319F6C0C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6207-CD9F-771F-287F-C11B5079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CF721-AE52-60E3-B192-D4D84DDD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7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BCB2-2BF2-E8E2-42ED-69E6357A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D144-26C8-F8FD-DC13-6C7D824C8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7C5DD-28A8-20AF-B9A5-D113C99C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5702-0844-9906-D676-A86D70F5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AB607-88D6-C70B-C69B-934E6CC7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1874E-49C0-46D0-C192-293008FFC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52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6ECF-FC10-1910-4A30-1E810805B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64F8C-8B4C-A5A8-2EBC-0C7321DDE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39576-12DB-D321-0C4F-2110914E3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5ED0B-6BD5-0466-D882-E8C6EE20C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5417E-4829-BD0B-F1F6-AFC56E666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F65371-D431-539A-990C-52FEEFAB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55B14-C14B-9899-FAD9-BF769338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37AA2-B0A3-A3F5-26BC-FE7A8F8B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75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927A-C0CE-FDD0-94CF-B2245920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AD974-740C-90C2-70E8-CDF7659E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4DDCF-3F7F-566C-E7DF-C0B69F89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3F002-7650-DD8A-667A-3840D727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59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1180F-8516-4178-EC4D-B4699E4B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3ECCC-F436-4FCF-AE48-DB35923D3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6BC47-93CB-CB1A-9C36-23FC464A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98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AB5-E617-DB18-682D-1472DC25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D40BE-79DB-5CBD-18F1-ADF28024B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2D20C-4EC5-B92F-C943-11DC0A7E2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7869A-6B00-05B8-7AF6-ADD2E8FF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9A08F-7C3B-8BB0-C2F0-15287BB2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89490-578D-F710-4405-135ED65E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7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40B6-EFDF-C90D-FA2B-1F1939A4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31B6B-B34B-926A-68FD-76BFD1854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55727-699D-2F6A-BE5E-3E167BB39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50602-250D-E739-CC11-D792000F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FBE5B-A283-B594-36BC-08D206D55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FD31A-DDC4-935F-02FA-26537F8D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47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8DBC-9A38-FE9B-FA78-842B1904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F8C5A-2565-087B-251B-75C295BF7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0617-5DD7-F482-0894-60C8CDC1E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E12F0-74F8-D3B7-9B55-6A730290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B122A-6820-D28E-2E84-8884A2A9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06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A494D3-A64D-9207-B121-096B7AE0E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9C07-BF61-B8AA-B94F-7E75EBCF2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538BE-9438-D5B7-7EDC-DD2FFB3C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8FE3D-DF22-3F81-E5BF-9CCF878D2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E4553-13AB-D676-9D6F-0876E637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2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46DA-E424-109B-B0AE-5D6E9026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D9D26-809C-267E-6C47-61A457025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83311-1DF0-D409-92D2-79A08D79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78093-E415-948B-19CD-8C88D5037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F11E6-F0B4-6BD7-D7F4-98BF720FE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9B5C65-8468-9213-71D9-0BCDB620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BEB297-C1C1-CD36-04BF-0B89BD58F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FB441-C8DA-0304-6DEF-22E613EC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89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725"/>
            <a:ext cx="10972800" cy="752475"/>
          </a:xfrm>
        </p:spPr>
        <p:txBody>
          <a:bodyPr lIns="0" rIns="0"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5"/>
            <a:ext cx="10972800" cy="4951396"/>
          </a:xfrm>
        </p:spPr>
        <p:txBody>
          <a:bodyPr lIns="0" rIns="0">
            <a:noAutofit/>
          </a:bodyPr>
          <a:lstStyle>
            <a:lvl1pPr marL="257168" indent="-257168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0060" indent="-257168"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14" indent="-257168">
              <a:defRPr sz="13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-257168">
              <a:defRPr sz="13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5499" y="6423728"/>
            <a:ext cx="371476" cy="36512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06D-E468-43AA-8697-C0ABA70C95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83F4C-97F1-4558-8ED0-BA73BF6C4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5" y="6423727"/>
            <a:ext cx="10972798" cy="365125"/>
          </a:xfrm>
        </p:spPr>
        <p:txBody>
          <a:bodyPr lIns="0" rIns="0" anchor="b">
            <a:no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75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F8F1-FACD-CB13-C532-DF0124C7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321FF-A3E6-2621-2ED5-72463FB3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A4257-AD5B-8035-06AD-0B09D4E0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E7923-AE86-3825-D44E-0B32A8329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B2283-BE0D-BA00-86F3-D9615AFCE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AEE30-3832-49F0-9B9E-3004BA90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6F882-5905-5DE1-510D-54D0C8F1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1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ACD8-4EC3-A686-E950-E91C67C9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78528-8BF0-0FE2-BE64-00CAA5F7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1B889-DB39-9EED-1822-AF43E38D7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B28A3-32C8-6684-0A3E-88C82AC8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45DC9-BFD0-15DB-5470-AA17B259C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CE1CE-CA1F-69C0-FF17-18E805A5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8A4D-C0F9-E499-3039-20935C93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6013B-102B-15B2-27B3-C3CF636FF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E6DF7-FC6A-DCB7-71FE-D14D9E99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F7B5A-5EAD-A4A7-E9CD-AD953D13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F99B9-B55A-D84A-C2C8-74A3B0E5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6D2C9-6AE0-47C3-8DC5-2745DB20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33E31-3F27-C8B8-B3B4-53626D6E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E4FBB-E7E3-30A8-8778-CD802970B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228B6-3888-923D-6590-C522490CE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66414-7073-40F8-B699-EC92B60C60B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BE1C5-601B-45BE-81A0-A0235567A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07D5D-149F-1F9D-2ECD-47772B923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5546B9-90BF-47E3-88DD-80569B4B5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13" r:id="rId6"/>
    <p:sldLayoutId id="214748371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7DD4C-6B1D-4EA4-5F87-E0672C5E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5D9D8-8EA1-F65C-16E2-A8AE533CE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A9E5-3594-E70D-25BF-AEDD85718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47167-01AB-49CC-B4BE-50B03CD9D8E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19093-69CA-CF27-384B-1FE81928D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DA6F-4E52-20E8-011E-93C1AA7E0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CF048-46F1-4D8C-8B7D-B466A890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09728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10972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5F5F5F"/>
                </a:solidFill>
                <a:cs typeface="Geneva" charset="0"/>
              </a:defRPr>
            </a:lvl1pPr>
          </a:lstStyle>
          <a:p>
            <a:fld id="{9BCC0978-1621-4838-8A64-3BC85B1A67E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609600" y="6248400"/>
            <a:ext cx="30480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50" dirty="0">
                <a:solidFill>
                  <a:srgbClr val="5F5F5F"/>
                </a:solidFill>
              </a:rPr>
              <a:t>School of Nursing</a:t>
            </a:r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9187147" y="125415"/>
            <a:ext cx="24439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Optional Presentation Title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58800"/>
            <a:ext cx="12192000" cy="635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RU_SHIELD_LOGOTYPE_CMYK_K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0" y="76200"/>
            <a:ext cx="211994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8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65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05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79101-D89C-C2D4-E265-740B4923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3C501-CD43-1B54-8F71-131CC5259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1143-776E-2B59-30DE-296F3BA10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B334A-105F-4324-854F-EDCC6F72560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F37F4-0E3E-1D98-A25D-CE8E725B4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B7101-11B9-A943-2998-EC2E8252D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ECD2D-1FFA-47F5-B500-04A9717E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3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76177-6C4D-6C13-FE2F-3CCD445E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73DD0-EF8E-2913-277F-B8C742E9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C3062-987A-A63F-5826-2563B2D47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1A6849-7F94-8A47-A891-CAEF8C9C975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C532F-7CD0-5359-4108-BA0CA70DC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5013B-1984-2F17-46B4-8C7D2F05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CCF9FC-E63F-8740-9672-0A6BD8674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9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766E6-D3C0-6CB8-2224-28D3268F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D714F-69BA-3690-06D4-230387FC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25DD-7392-7040-4290-C838B87D1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2217F3-5E05-0E42-A84D-128A1D62FCF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C4472-58CE-595B-F2FD-E227C9750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2CB61-02A6-65EB-6DBA-D53EEB7D9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B9EFF-1BD7-AA4A-908A-3A86F3183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93D0D-8CBD-24F9-D404-24AC16BB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30695-CCC7-1502-932A-690334CB7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533D9-FF42-B096-BA0F-861E838DA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D9176-7FC0-2240-88D2-633CBCE862B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2DE1E-D52E-E861-4189-9E0AD28B1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A9F9-C307-08DD-7024-016345171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16D12B-C6A1-7545-8601-97889F3E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1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11" Type="http://schemas.openxmlformats.org/officeDocument/2006/relationships/image" Target="../media/image11.sv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sv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entrez/eutils/elink.fcgi?dbfrom=pubmed&amp;retmode=ref&amp;cmd=prlinks&amp;id=2506585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iv/clinicians/index.html" TargetMode="External"/><Relationship Id="rId2" Type="http://schemas.openxmlformats.org/officeDocument/2006/relationships/hyperlink" Target="https://www.cdc.gov/stophivtogether/index.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samhsa.gov/resources-serving-older-adults" TargetMode="External"/><Relationship Id="rId5" Type="http://schemas.openxmlformats.org/officeDocument/2006/relationships/hyperlink" Target="https://nationalcoalitionforsexualhealth.org/" TargetMode="External"/><Relationship Id="rId4" Type="http://schemas.openxmlformats.org/officeDocument/2006/relationships/hyperlink" Target="https://www.healthinaging.org/a-z-topic/sexual-health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11" Type="http://schemas.openxmlformats.org/officeDocument/2006/relationships/image" Target="../media/image11.sv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sv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ensus.gov/data/tables/2023/demo/popproj/2023-summary-tables.html" TargetMode="Externa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cdc.gov/grasp/nchhstpatlas/main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samhsa.gov/data/sites/default/files/reports/rpt39441/NSDUHDetailedTabs2021/NSDUHDetailedTabs2021/NSDUHDetTabsSect5pe2021.htm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dc.gov/hiv/library/reports/hiv-surveillance/vol-34/index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90319"/>
            <a:ext cx="12192000" cy="1599211"/>
            <a:chOff x="0" y="0"/>
            <a:chExt cx="5075963" cy="6317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963" cy="631787"/>
            </a:xfrm>
            <a:custGeom>
              <a:avLst/>
              <a:gdLst/>
              <a:ahLst/>
              <a:cxnLst/>
              <a:rect l="l" t="t" r="r" b="b"/>
              <a:pathLst>
                <a:path w="5075963" h="631787">
                  <a:moveTo>
                    <a:pt x="0" y="0"/>
                  </a:moveTo>
                  <a:lnTo>
                    <a:pt x="5075963" y="0"/>
                  </a:lnTo>
                  <a:lnTo>
                    <a:pt x="5075963" y="631787"/>
                  </a:lnTo>
                  <a:lnTo>
                    <a:pt x="0" y="631787"/>
                  </a:lnTo>
                  <a:close/>
                </a:path>
              </a:pathLst>
            </a:custGeom>
            <a:solidFill>
              <a:srgbClr val="E8D9C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5963" cy="6698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endParaRPr sz="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67001" y="4728801"/>
            <a:ext cx="6884491" cy="2129199"/>
            <a:chOff x="0" y="0"/>
            <a:chExt cx="2719799" cy="8411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9799" cy="841165"/>
            </a:xfrm>
            <a:custGeom>
              <a:avLst/>
              <a:gdLst/>
              <a:ahLst/>
              <a:cxnLst/>
              <a:rect l="l" t="t" r="r" b="b"/>
              <a:pathLst>
                <a:path w="2719799" h="841165">
                  <a:moveTo>
                    <a:pt x="0" y="0"/>
                  </a:moveTo>
                  <a:lnTo>
                    <a:pt x="2719799" y="0"/>
                  </a:lnTo>
                  <a:lnTo>
                    <a:pt x="2719799" y="841165"/>
                  </a:lnTo>
                  <a:lnTo>
                    <a:pt x="0" y="841165"/>
                  </a:lnTo>
                  <a:close/>
                </a:path>
              </a:pathLst>
            </a:custGeom>
            <a:solidFill>
              <a:srgbClr val="E8D9C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19799" cy="8792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endParaRPr sz="800"/>
            </a:p>
          </p:txBody>
        </p:sp>
      </p:grpSp>
      <p:sp>
        <p:nvSpPr>
          <p:cNvPr id="8" name="Freeform 8"/>
          <p:cNvSpPr/>
          <p:nvPr/>
        </p:nvSpPr>
        <p:spPr>
          <a:xfrm>
            <a:off x="8243288" y="4893853"/>
            <a:ext cx="1126309" cy="1126309"/>
          </a:xfrm>
          <a:custGeom>
            <a:avLst/>
            <a:gdLst/>
            <a:ahLst/>
            <a:cxnLst/>
            <a:rect l="l" t="t" r="r" b="b"/>
            <a:pathLst>
              <a:path w="1689463" h="1689463">
                <a:moveTo>
                  <a:pt x="0" y="0"/>
                </a:moveTo>
                <a:lnTo>
                  <a:pt x="1689463" y="0"/>
                </a:lnTo>
                <a:lnTo>
                  <a:pt x="1689463" y="1689463"/>
                </a:lnTo>
                <a:lnTo>
                  <a:pt x="0" y="1689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Freeform 9"/>
          <p:cNvSpPr/>
          <p:nvPr/>
        </p:nvSpPr>
        <p:spPr>
          <a:xfrm>
            <a:off x="6413218" y="5366018"/>
            <a:ext cx="1631339" cy="561453"/>
          </a:xfrm>
          <a:custGeom>
            <a:avLst/>
            <a:gdLst/>
            <a:ahLst/>
            <a:cxnLst/>
            <a:rect l="l" t="t" r="r" b="b"/>
            <a:pathLst>
              <a:path w="2447009" h="842179">
                <a:moveTo>
                  <a:pt x="0" y="0"/>
                </a:moveTo>
                <a:lnTo>
                  <a:pt x="2447009" y="0"/>
                </a:lnTo>
                <a:lnTo>
                  <a:pt x="2447009" y="842179"/>
                </a:lnTo>
                <a:lnTo>
                  <a:pt x="0" y="842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0" name="Group 10"/>
          <p:cNvGrpSpPr/>
          <p:nvPr/>
        </p:nvGrpSpPr>
        <p:grpSpPr>
          <a:xfrm>
            <a:off x="3024929" y="2897329"/>
            <a:ext cx="1074590" cy="10745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b="-50093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24929" y="5137940"/>
            <a:ext cx="1074590" cy="10745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537254" y="2897329"/>
            <a:ext cx="1074590" cy="107459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2694" t="-27192" r="-20060" b="-8747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46843" y="2897329"/>
            <a:ext cx="1074590" cy="10745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r="-2710" b="-271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349044" y="356767"/>
            <a:ext cx="5484489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33"/>
              </a:lnSpc>
            </a:pPr>
            <a:r>
              <a:rPr lang="en-US" sz="1666" b="1" spc="499" dirty="0">
                <a:solidFill>
                  <a:srgbClr val="E559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INCLUSIVE HIV PREVENTION &amp; SEXUAL HEALTH: ADDRESSING THE NEEDS OF OLDER ADULTS IN CLINICAL TRIALS AND PRACTICE</a:t>
            </a:r>
          </a:p>
        </p:txBody>
      </p:sp>
      <p:sp>
        <p:nvSpPr>
          <p:cNvPr id="19" name="Freeform 19"/>
          <p:cNvSpPr/>
          <p:nvPr/>
        </p:nvSpPr>
        <p:spPr>
          <a:xfrm>
            <a:off x="2732925" y="2987283"/>
            <a:ext cx="314500" cy="314500"/>
          </a:xfrm>
          <a:custGeom>
            <a:avLst/>
            <a:gdLst/>
            <a:ahLst/>
            <a:cxnLst/>
            <a:rect l="l" t="t" r="r" b="b"/>
            <a:pathLst>
              <a:path w="471750" h="471750">
                <a:moveTo>
                  <a:pt x="0" y="0"/>
                </a:moveTo>
                <a:lnTo>
                  <a:pt x="471750" y="0"/>
                </a:lnTo>
                <a:lnTo>
                  <a:pt x="471750" y="471750"/>
                </a:lnTo>
                <a:lnTo>
                  <a:pt x="0" y="471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0" name="Freeform 20"/>
          <p:cNvSpPr/>
          <p:nvPr/>
        </p:nvSpPr>
        <p:spPr>
          <a:xfrm>
            <a:off x="8706937" y="2619822"/>
            <a:ext cx="449478" cy="449478"/>
          </a:xfrm>
          <a:custGeom>
            <a:avLst/>
            <a:gdLst/>
            <a:ahLst/>
            <a:cxnLst/>
            <a:rect l="l" t="t" r="r" b="b"/>
            <a:pathLst>
              <a:path w="674217" h="674217">
                <a:moveTo>
                  <a:pt x="0" y="0"/>
                </a:moveTo>
                <a:lnTo>
                  <a:pt x="674217" y="0"/>
                </a:lnTo>
                <a:lnTo>
                  <a:pt x="674217" y="674217"/>
                </a:lnTo>
                <a:lnTo>
                  <a:pt x="0" y="67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1" name="Freeform 21"/>
          <p:cNvSpPr/>
          <p:nvPr/>
        </p:nvSpPr>
        <p:spPr>
          <a:xfrm>
            <a:off x="8783891" y="3713969"/>
            <a:ext cx="314500" cy="314500"/>
          </a:xfrm>
          <a:custGeom>
            <a:avLst/>
            <a:gdLst/>
            <a:ahLst/>
            <a:cxnLst/>
            <a:rect l="l" t="t" r="r" b="b"/>
            <a:pathLst>
              <a:path w="471750" h="471750">
                <a:moveTo>
                  <a:pt x="0" y="0"/>
                </a:moveTo>
                <a:lnTo>
                  <a:pt x="471750" y="0"/>
                </a:lnTo>
                <a:lnTo>
                  <a:pt x="471750" y="471749"/>
                </a:lnTo>
                <a:lnTo>
                  <a:pt x="0" y="4717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22" name="Group 22"/>
          <p:cNvGrpSpPr/>
          <p:nvPr/>
        </p:nvGrpSpPr>
        <p:grpSpPr>
          <a:xfrm>
            <a:off x="7559584" y="2897329"/>
            <a:ext cx="1074590" cy="107459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b="-3389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565376" y="0"/>
            <a:ext cx="2514805" cy="251480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  <a:ln w="66675" cap="sq">
              <a:solidFill>
                <a:srgbClr val="E5595E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295811" y="1884694"/>
            <a:ext cx="4127019" cy="516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239"/>
              </a:lnSpc>
            </a:pPr>
            <a:r>
              <a:rPr lang="en-US" sz="1599" b="1" spc="479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DECEMBER 13, 2024</a:t>
            </a:r>
          </a:p>
          <a:p>
            <a:pPr algn="just">
              <a:lnSpc>
                <a:spcPts val="1867"/>
              </a:lnSpc>
            </a:pPr>
            <a:r>
              <a:rPr lang="en-US" sz="1333" b="1" spc="312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9:00-10:15AM PST/12-1:15PM EST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69540" y="4072996"/>
            <a:ext cx="1628847" cy="610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JEFFREY</a:t>
            </a:r>
          </a:p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KWONG</a:t>
            </a:r>
          </a:p>
          <a:p>
            <a:pPr algn="ctr">
              <a:lnSpc>
                <a:spcPts val="1108"/>
              </a:lnSpc>
            </a:pPr>
            <a:r>
              <a:rPr lang="en-US" sz="791" b="1" spc="237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SCHOOL OF</a:t>
            </a:r>
          </a:p>
          <a:p>
            <a:pPr algn="ctr">
              <a:lnSpc>
                <a:spcPts val="1108"/>
              </a:lnSpc>
            </a:pPr>
            <a:r>
              <a:rPr lang="en-US" sz="791" b="1" spc="18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NURSING, RUTGERS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87868" y="6313607"/>
            <a:ext cx="948714" cy="457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65C1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RUSSELL</a:t>
            </a:r>
          </a:p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65C1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CAMPBEL</a:t>
            </a:r>
          </a:p>
          <a:p>
            <a:pPr algn="ctr">
              <a:lnSpc>
                <a:spcPts val="1015"/>
              </a:lnSpc>
            </a:pPr>
            <a:r>
              <a:rPr lang="en-US" sz="725" b="1" spc="217" dirty="0">
                <a:solidFill>
                  <a:srgbClr val="65C1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HANC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98387" y="6199830"/>
            <a:ext cx="4624321" cy="601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191"/>
              </a:lnSpc>
            </a:pPr>
            <a:r>
              <a:rPr lang="en-US" sz="850" b="1" spc="255" dirty="0">
                <a:solidFill>
                  <a:srgbClr val="65C1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WEBINAR IS HOSTED BY THEOFFICE OF HIV/AIDS NETWORK COORDINATION ON BEHALF OF THE DIVISION OF AIDS (DAIDS), OFFICE OF CLINICAL SITE OVERSIGHT (OCSO).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150555" y="4083917"/>
            <a:ext cx="822837" cy="469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TERRI L.</a:t>
            </a:r>
          </a:p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WILDER</a:t>
            </a:r>
          </a:p>
          <a:p>
            <a:pPr algn="ctr">
              <a:lnSpc>
                <a:spcPts val="1108"/>
              </a:lnSpc>
            </a:pPr>
            <a:r>
              <a:rPr lang="en-US" sz="791" b="1" spc="237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SAGE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604791" y="4072996"/>
            <a:ext cx="984175" cy="469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DAZON</a:t>
            </a:r>
          </a:p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DIXON</a:t>
            </a:r>
          </a:p>
          <a:p>
            <a:pPr algn="ctr">
              <a:lnSpc>
                <a:spcPts val="1111"/>
              </a:lnSpc>
            </a:pPr>
            <a:r>
              <a:rPr lang="en-US" sz="793" b="1" spc="238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SISTERLOVE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44198" y="4072997"/>
            <a:ext cx="1271965" cy="771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RAPHY</a:t>
            </a:r>
          </a:p>
          <a:p>
            <a:pPr algn="ctr">
              <a:lnSpc>
                <a:spcPts val="1284"/>
              </a:lnSpc>
            </a:pPr>
            <a:r>
              <a:rPr lang="en-US" sz="917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LANDOVITZ</a:t>
            </a:r>
          </a:p>
          <a:p>
            <a:pPr algn="ctr">
              <a:lnSpc>
                <a:spcPts val="1111"/>
              </a:lnSpc>
            </a:pPr>
            <a:r>
              <a:rPr lang="en-US" sz="793" b="1" spc="238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HPTN</a:t>
            </a:r>
          </a:p>
          <a:p>
            <a:pPr algn="ctr">
              <a:lnSpc>
                <a:spcPts val="1111"/>
              </a:lnSpc>
            </a:pPr>
            <a:r>
              <a:rPr lang="en-US" sz="793" b="1" spc="199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UCLA CDU CFAR</a:t>
            </a:r>
          </a:p>
          <a:p>
            <a:pPr algn="ctr">
              <a:lnSpc>
                <a:spcPts val="1284"/>
              </a:lnSpc>
            </a:pPr>
            <a:endParaRPr lang="en-US" sz="793" spc="199" dirty="0">
              <a:solidFill>
                <a:srgbClr val="E8D9C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192539" y="2495755"/>
            <a:ext cx="2782849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12"/>
              </a:lnSpc>
            </a:pPr>
            <a:r>
              <a:rPr lang="en-US" sz="2000" dirty="0">
                <a:solidFill>
                  <a:srgbClr val="282C40"/>
                </a:solidFill>
                <a:latin typeface="League Spartan" panose="020B0604020202020204" charset="0"/>
                <a:ea typeface="Mansalva"/>
                <a:cs typeface="Mansalva"/>
                <a:sym typeface="Mansalva"/>
              </a:rPr>
              <a:t>speakers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23070" y="4739225"/>
            <a:ext cx="2782849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12"/>
              </a:lnSpc>
            </a:pPr>
            <a:r>
              <a:rPr lang="en-US" sz="2000" dirty="0">
                <a:solidFill>
                  <a:srgbClr val="282C40"/>
                </a:solidFill>
                <a:latin typeface="League Spartan" panose="020B0604020202020204" charset="0"/>
                <a:ea typeface="Mansalva"/>
                <a:cs typeface="Mansalva"/>
                <a:sym typeface="Mansalva"/>
              </a:rPr>
              <a:t>moderator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17539" y="4805116"/>
            <a:ext cx="1740007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46"/>
              </a:lnSpc>
            </a:pPr>
            <a:r>
              <a:rPr lang="en-US" sz="2000" dirty="0">
                <a:solidFill>
                  <a:srgbClr val="282C40"/>
                </a:solidFill>
                <a:latin typeface="League Spartan" panose="020B0604020202020204" charset="0"/>
                <a:ea typeface="Mansalva"/>
                <a:cs typeface="Mansalva"/>
                <a:sym typeface="Mansalva"/>
              </a:rPr>
              <a:t>sponsored by</a:t>
            </a:r>
          </a:p>
        </p:txBody>
      </p:sp>
    </p:spTree>
    <p:extLst>
      <p:ext uri="{BB962C8B-B14F-4D97-AF65-F5344CB8AC3E}">
        <p14:creationId xmlns:p14="http://schemas.microsoft.com/office/powerpoint/2010/main" val="116408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78B8F-7316-00C4-FDA3-5913C4C1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E38573-1278-BC60-C37E-547F7958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66" y="933450"/>
            <a:ext cx="6956017" cy="4191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21475-82E1-6585-1BA7-C2425CFDCC4F}"/>
              </a:ext>
            </a:extLst>
          </p:cNvPr>
          <p:cNvSpPr txBox="1"/>
          <p:nvPr/>
        </p:nvSpPr>
        <p:spPr>
          <a:xfrm>
            <a:off x="258351" y="5819165"/>
            <a:ext cx="7433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www</a:t>
            </a:r>
            <a:r>
              <a:rPr lang="en-US" sz="1400" dirty="0">
                <a:latin typeface="+mn-lt"/>
              </a:rPr>
              <a:t>.norc.org/Research/Projects/</a:t>
            </a:r>
            <a:r>
              <a:rPr lang="en-US" sz="1600" dirty="0">
                <a:latin typeface="+mn-lt"/>
              </a:rPr>
              <a:t>Pages</a:t>
            </a:r>
            <a:r>
              <a:rPr lang="en-US" sz="1400" dirty="0">
                <a:latin typeface="+mn-lt"/>
              </a:rPr>
              <a:t>/national-social-life-health-and-aging-project.aspx.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C30886-9136-2818-A075-69FF9FAEA12A}"/>
              </a:ext>
            </a:extLst>
          </p:cNvPr>
          <p:cNvSpPr/>
          <p:nvPr/>
        </p:nvSpPr>
        <p:spPr>
          <a:xfrm>
            <a:off x="7489417" y="1066800"/>
            <a:ext cx="4473983" cy="392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 In a US study of people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aged 75–85 yrs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who were sexually active, 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54%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 reported having sex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2-3 x/month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and 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23%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reported having sex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1+ x/week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DFA21-5C20-3368-3883-C4076F35DA8F}"/>
              </a:ext>
            </a:extLst>
          </p:cNvPr>
          <p:cNvSpPr txBox="1"/>
          <p:nvPr/>
        </p:nvSpPr>
        <p:spPr>
          <a:xfrm>
            <a:off x="125859" y="6168409"/>
            <a:ext cx="1135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212121"/>
                </a:solidFill>
                <a:effectLst/>
                <a:latin typeface="+mn-lt"/>
              </a:rPr>
              <a:t>Lindau ST, et al. A study of sexuality and health among older adults in the United States. </a:t>
            </a:r>
            <a:r>
              <a:rPr lang="en-US" sz="1400" b="0" i="1" dirty="0">
                <a:solidFill>
                  <a:srgbClr val="212121"/>
                </a:solidFill>
                <a:effectLst/>
                <a:latin typeface="+mn-lt"/>
              </a:rPr>
              <a:t>N Engl J Med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+mn-lt"/>
              </a:rPr>
              <a:t>. 2007;357(8):762-774. doi:10.1056/NEJMoa067423</a:t>
            </a:r>
            <a:endParaRPr lang="en-US" sz="1400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65A8AB-05BE-1EF7-C215-A8F7342AA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80AF5-3ADA-6826-9CEA-642A29151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DFB2-01A2-516B-4490-4C7E5BC405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93290" y="1194115"/>
            <a:ext cx="4876800" cy="4533900"/>
          </a:xfrm>
        </p:spPr>
        <p:txBody>
          <a:bodyPr wrap="square" anchor="t">
            <a:normAutofit/>
          </a:bodyPr>
          <a:lstStyle/>
          <a:p>
            <a:pPr marL="342900" lvl="0" indent="-171450" rtl="0">
              <a:spcBef>
                <a:spcPts val="0"/>
              </a:spcBef>
              <a:spcAft>
                <a:spcPts val="0"/>
              </a:spcAft>
              <a:buSzPts val="3733"/>
              <a:buFont typeface="Montserrat"/>
              <a:buNone/>
            </a:pPr>
            <a:r>
              <a:rPr lang="en-US" sz="3200" b="1" dirty="0"/>
              <a:t>17%</a:t>
            </a:r>
            <a:r>
              <a:rPr lang="en-US" sz="3200" dirty="0"/>
              <a:t> of older adults (65-80) </a:t>
            </a:r>
            <a:r>
              <a:rPr lang="en-US" sz="3200" b="1" dirty="0"/>
              <a:t>talked about sex</a:t>
            </a:r>
            <a:r>
              <a:rPr lang="en-US" sz="3200" dirty="0"/>
              <a:t> with a health care provider</a:t>
            </a:r>
          </a:p>
          <a:p>
            <a:pPr marL="342900" lvl="0" indent="-171450" rtl="0">
              <a:spcBef>
                <a:spcPts val="0"/>
              </a:spcBef>
              <a:spcAft>
                <a:spcPts val="0"/>
              </a:spcAft>
              <a:buSzPts val="3733"/>
              <a:buFont typeface="Montserrat"/>
              <a:buNone/>
            </a:pPr>
            <a:endParaRPr lang="en-US" sz="3200" dirty="0"/>
          </a:p>
          <a:p>
            <a:pPr marL="342900" lvl="0" indent="-171450" rtl="0">
              <a:spcBef>
                <a:spcPts val="0"/>
              </a:spcBef>
              <a:spcAft>
                <a:spcPts val="0"/>
              </a:spcAft>
              <a:buSzPts val="3733"/>
              <a:buFont typeface="Montserrat"/>
              <a:buNone/>
            </a:pPr>
            <a:r>
              <a:rPr lang="en-US" sz="3200" b="1" dirty="0"/>
              <a:t>However, 60%</a:t>
            </a:r>
            <a:r>
              <a:rPr lang="en-US" sz="3200" dirty="0"/>
              <a:t> of older adults said </a:t>
            </a:r>
            <a:r>
              <a:rPr lang="en-US" sz="3200" b="1" dirty="0"/>
              <a:t>they had to initiate</a:t>
            </a:r>
            <a:r>
              <a:rPr lang="en-US" sz="3200" dirty="0"/>
              <a:t> the conversation</a:t>
            </a:r>
          </a:p>
          <a:p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08413-9B44-9866-38E8-539B49B5BE77}"/>
              </a:ext>
            </a:extLst>
          </p:cNvPr>
          <p:cNvSpPr txBox="1"/>
          <p:nvPr/>
        </p:nvSpPr>
        <p:spPr>
          <a:xfrm>
            <a:off x="647700" y="5853440"/>
            <a:ext cx="1089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Agochukwu-Mmonu N, Malani PN, Wittmann D, et al. Interest in Sex and Conversations About Sexual Health with Health Care Providers Among Older U.S. Adults. </a:t>
            </a:r>
            <a:r>
              <a:rPr lang="en-US" sz="1050" b="0" i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 Gerontol</a:t>
            </a:r>
            <a:r>
              <a:rPr lang="en-US" sz="105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2021;44(3):299-306. doi:10.1080/07317115.2021.1882637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D675C9F-C38C-B0B4-B2F6-B86D57BA2F53}"/>
              </a:ext>
            </a:extLst>
          </p:cNvPr>
          <p:cNvSpPr txBox="1">
            <a:spLocks/>
          </p:cNvSpPr>
          <p:nvPr/>
        </p:nvSpPr>
        <p:spPr>
          <a:xfrm>
            <a:off x="434168" y="6171428"/>
            <a:ext cx="8862232" cy="23832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12700">
              <a:lnSpc>
                <a:spcPts val="1645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ACTHIV 2023: A State-of-the-Science Conference for Frontline Health Professionals</a:t>
            </a:r>
            <a:endParaRPr lang="en-US" sz="14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81259-836E-151B-006A-83927582A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10" y="728217"/>
            <a:ext cx="4164531" cy="4164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FF235B-38C4-2B66-216B-3FD3BC2C18D7}"/>
              </a:ext>
            </a:extLst>
          </p:cNvPr>
          <p:cNvSpPr txBox="1"/>
          <p:nvPr/>
        </p:nvSpPr>
        <p:spPr>
          <a:xfrm>
            <a:off x="1517151" y="5120646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98617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239C-5203-9FEB-997D-8F23F816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Recommendations For Routine Screening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EF8957-31FC-69F2-004B-C5A7A382C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248569"/>
              </p:ext>
            </p:extLst>
          </p:nvPr>
        </p:nvGraphicFramePr>
        <p:xfrm>
          <a:off x="609600" y="1524000"/>
          <a:ext cx="10972797" cy="402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349">
                  <a:extLst>
                    <a:ext uri="{9D8B030D-6E8A-4147-A177-3AD203B41FA5}">
                      <a16:colId xmlns:a16="http://schemas.microsoft.com/office/drawing/2014/main" val="1818679657"/>
                    </a:ext>
                  </a:extLst>
                </a:gridCol>
                <a:gridCol w="6323798">
                  <a:extLst>
                    <a:ext uri="{9D8B030D-6E8A-4147-A177-3AD203B41FA5}">
                      <a16:colId xmlns:a16="http://schemas.microsoft.com/office/drawing/2014/main" val="365149401"/>
                    </a:ext>
                  </a:extLst>
                </a:gridCol>
                <a:gridCol w="2534650">
                  <a:extLst>
                    <a:ext uri="{9D8B030D-6E8A-4147-A177-3AD203B41FA5}">
                      <a16:colId xmlns:a16="http://schemas.microsoft.com/office/drawing/2014/main" val="425889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Infection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Recommendation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Last Update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360006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HIV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13-64 </a:t>
                      </a:r>
                      <a:r>
                        <a:rPr lang="en-US" sz="2400" dirty="0" err="1"/>
                        <a:t>yrs</a:t>
                      </a:r>
                      <a:endParaRPr lang="en-US" sz="24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Vulnerability factors</a:t>
                      </a:r>
                      <a:endParaRPr lang="en-US" sz="24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2006 **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298121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Hepatitis B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Universal screening 18 </a:t>
                      </a:r>
                      <a:r>
                        <a:rPr lang="en-US" sz="2400" dirty="0" err="1"/>
                        <a:t>yrs</a:t>
                      </a:r>
                      <a:r>
                        <a:rPr lang="en-US" sz="2400" dirty="0"/>
                        <a:t> and older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Vulnerability factors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Anyone who asks for test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2023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287100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Hepatitis C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Universal screening ≥ 18 </a:t>
                      </a:r>
                      <a:r>
                        <a:rPr lang="en-US" sz="2400" dirty="0" err="1"/>
                        <a:t>yrs</a:t>
                      </a:r>
                      <a:endParaRPr lang="en-US" sz="24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Recognized Exposure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Ongoing vulnerability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Anyone who asks for test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2020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8149646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D406036-793E-E7B3-B931-CEF4DC8A9C82}"/>
              </a:ext>
            </a:extLst>
          </p:cNvPr>
          <p:cNvSpPr txBox="1"/>
          <p:nvPr/>
        </p:nvSpPr>
        <p:spPr>
          <a:xfrm>
            <a:off x="609600" y="6042647"/>
            <a:ext cx="4600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www.cdc.gov</a:t>
            </a:r>
          </a:p>
        </p:txBody>
      </p:sp>
    </p:spTree>
    <p:extLst>
      <p:ext uri="{BB962C8B-B14F-4D97-AF65-F5344CB8AC3E}">
        <p14:creationId xmlns:p14="http://schemas.microsoft.com/office/powerpoint/2010/main" val="9381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7C033-5065-A2AF-BDFC-E597027FF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C7FCB9B-406C-7606-D821-ECCFCF58E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770598" y="1097097"/>
            <a:ext cx="5982917" cy="2838691"/>
          </a:xfrm>
          <a:prstGeom prst="rect">
            <a:avLst/>
          </a:prstGeom>
          <a:noFill/>
          <a:ln w="9525" cap="flat" cmpd="sng" algn="ctr">
            <a:solidFill>
              <a:srgbClr val="2C83B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389418C-BB0A-274F-CE84-F83A974D5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39856" y="4260217"/>
            <a:ext cx="5813659" cy="1938992"/>
          </a:xfrm>
          <a:prstGeom prst="rect">
            <a:avLst/>
          </a:prstGeom>
          <a:noFill/>
          <a:ln w="9525" cap="flat" cmpd="sng" algn="ctr">
            <a:solidFill>
              <a:srgbClr val="C8202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F9550-3975-C4FD-6C0A-E7096BC2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55" y="6425064"/>
            <a:ext cx="7980145" cy="14070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/>
              <a:t>CDC. Accessed February 28, 2024. https://archive.cdc.gov/#/details?url=https://www.cdc.gov/vitalsigns/hiv-testing/index.html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E25B10-8EBC-CFBE-776A-904D749A01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883" y="289059"/>
            <a:ext cx="10972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Missed Opportunities for HIV Testing </a:t>
            </a:r>
          </a:p>
        </p:txBody>
      </p:sp>
      <p:pic>
        <p:nvPicPr>
          <p:cNvPr id="3" name="Picture 2" descr="This bar graph plots the percentage of people who were not tested for HIV in the last year: 59% of heterosexual people at increased risk of HIV, 42% of people who inject drugs, and 29% of men who have sex with men.">
            <a:extLst>
              <a:ext uri="{FF2B5EF4-FFF2-40B4-BE49-F238E27FC236}">
                <a16:creationId xmlns:a16="http://schemas.microsoft.com/office/drawing/2014/main" id="{8DDC0702-1FC7-9501-86F4-DBED95FA6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5" y="1341539"/>
            <a:ext cx="5727214" cy="47005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90E5896-34B1-F055-45DA-F8D243CB1AFC}"/>
              </a:ext>
            </a:extLst>
          </p:cNvPr>
          <p:cNvSpPr txBox="1"/>
          <p:nvPr/>
        </p:nvSpPr>
        <p:spPr>
          <a:xfrm>
            <a:off x="8273039" y="1231984"/>
            <a:ext cx="361029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67"/>
              </a:spcAft>
            </a:pPr>
            <a:r>
              <a:rPr lang="en-US" sz="2800" b="1" dirty="0">
                <a:solidFill>
                  <a:srgbClr val="0161AA"/>
                </a:solidFill>
                <a:latin typeface="Tahoma" panose="020B0604030504040204" pitchFamily="34" charset="0"/>
              </a:rPr>
              <a:t>7 out of 10 </a:t>
            </a:r>
            <a:r>
              <a:rPr lang="en-US" dirty="0">
                <a:solidFill>
                  <a:srgbClr val="0161AA"/>
                </a:solidFill>
                <a:latin typeface="Tahoma" panose="020B0604030504040204" pitchFamily="34" charset="0"/>
              </a:rPr>
              <a:t>people who were vulnerable to HIV who were </a:t>
            </a:r>
            <a:r>
              <a:rPr lang="en-US" sz="2400" b="1" dirty="0">
                <a:solidFill>
                  <a:srgbClr val="0161AA"/>
                </a:solidFill>
                <a:latin typeface="Tahoma" panose="020B0604030504040204" pitchFamily="34" charset="0"/>
              </a:rPr>
              <a:t>not tested</a:t>
            </a:r>
            <a:r>
              <a:rPr lang="en-US" b="1" dirty="0">
                <a:solidFill>
                  <a:srgbClr val="0161AA"/>
                </a:solidFill>
                <a:latin typeface="Tahoma" panose="020B0604030504040204" pitchFamily="34" charset="0"/>
              </a:rPr>
              <a:t> </a:t>
            </a:r>
            <a:r>
              <a:rPr lang="en-US" dirty="0">
                <a:solidFill>
                  <a:srgbClr val="0161AA"/>
                </a:solidFill>
                <a:latin typeface="Tahoma" panose="020B0604030504040204" pitchFamily="34" charset="0"/>
              </a:rPr>
              <a:t>for HIV in the past year </a:t>
            </a:r>
            <a:r>
              <a:rPr lang="en-US" sz="2400" b="1" dirty="0">
                <a:solidFill>
                  <a:srgbClr val="0161AA"/>
                </a:solidFill>
                <a:latin typeface="Tahoma" panose="020B0604030504040204" pitchFamily="34" charset="0"/>
              </a:rPr>
              <a:t>saw a primary care provider</a:t>
            </a:r>
            <a:r>
              <a:rPr lang="en-US" sz="2400" dirty="0">
                <a:solidFill>
                  <a:srgbClr val="0161AA"/>
                </a:solidFill>
                <a:latin typeface="Tahoma" panose="020B0604030504040204" pitchFamily="34" charset="0"/>
              </a:rPr>
              <a:t> </a:t>
            </a:r>
            <a:r>
              <a:rPr lang="en-US" dirty="0">
                <a:solidFill>
                  <a:srgbClr val="0161AA"/>
                </a:solidFill>
                <a:latin typeface="Tahoma" panose="020B0604030504040204" pitchFamily="34" charset="0"/>
              </a:rPr>
              <a:t>during that period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CE24B00E-63DB-395C-5BAA-987BE3079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5587" y="1651239"/>
            <a:ext cx="749968" cy="74996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22BB392-A0D6-EDBB-9C76-145FBF0EA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6240" y="1631661"/>
            <a:ext cx="749968" cy="74996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80A4A12-FEAD-3DC9-01BC-6464EFD34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2658" y="1653497"/>
            <a:ext cx="749968" cy="74996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D607F6C9-30A5-78AD-C614-5AFBADE97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8516" y="1633419"/>
            <a:ext cx="749968" cy="74996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050F3E16-07E4-6D5A-4049-E5B801D87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4940" y="1646090"/>
            <a:ext cx="749968" cy="74996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F64FC7D-AB4D-3039-55F9-88D723678447}"/>
              </a:ext>
            </a:extLst>
          </p:cNvPr>
          <p:cNvSpPr txBox="1"/>
          <p:nvPr/>
        </p:nvSpPr>
        <p:spPr>
          <a:xfrm>
            <a:off x="6019404" y="4666090"/>
            <a:ext cx="2787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>
                <a:solidFill>
                  <a:srgbClr val="BE3226"/>
                </a:solidFill>
                <a:latin typeface="Tahoma" panose="020B0604030504040204" pitchFamily="34" charset="0"/>
              </a:rPr>
              <a:t>75%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E80D1E-1E0D-0D80-FE72-0C27C23FADEF}"/>
              </a:ext>
            </a:extLst>
          </p:cNvPr>
          <p:cNvSpPr txBox="1"/>
          <p:nvPr/>
        </p:nvSpPr>
        <p:spPr>
          <a:xfrm>
            <a:off x="8402855" y="4379110"/>
            <a:ext cx="3350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BE3226"/>
                </a:solidFill>
                <a:latin typeface="Tahoma" panose="020B0604030504040204" pitchFamily="34" charset="0"/>
              </a:rPr>
              <a:t>of the people who saw their primary care provider were </a:t>
            </a:r>
            <a:r>
              <a:rPr lang="en-US" sz="2400" b="1" dirty="0">
                <a:solidFill>
                  <a:srgbClr val="BE3226"/>
                </a:solidFill>
                <a:latin typeface="Tahoma" panose="020B0604030504040204" pitchFamily="34" charset="0"/>
              </a:rPr>
              <a:t>not offered a test </a:t>
            </a:r>
            <a:endParaRPr lang="en-US" b="1" dirty="0">
              <a:solidFill>
                <a:srgbClr val="BE3226"/>
              </a:solidFill>
              <a:latin typeface="Tahoma" panose="020B0604030504040204" pitchFamily="34" charset="0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990C7EAF-68F1-C671-1DBC-9EC642BAF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4956" y="2402265"/>
            <a:ext cx="749968" cy="74996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78A2958A-810B-4413-9C6B-A0224CA8F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7869" y="2416924"/>
            <a:ext cx="749968" cy="74996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5E9F021-BBD6-2C88-C79C-92D17B362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0230" y="2393806"/>
            <a:ext cx="749968" cy="74996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2207A13-0FC5-A288-4847-6D8E8EBD2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1140" y="2420447"/>
            <a:ext cx="749968" cy="74996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E8487352-FB6B-505B-BE19-AB02D7E3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4940" y="2393806"/>
            <a:ext cx="749968" cy="7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4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4F3C6-535A-5440-E0AE-8A40EA55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A0F7E4-6E93-125F-5109-6C531896C6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3886" y="503722"/>
            <a:ext cx="10972800" cy="8080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More older adults are being prescribed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in the U.S.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C635D3D-CEDA-601E-6AA5-D89ADCD5E516}"/>
              </a:ext>
            </a:extLst>
          </p:cNvPr>
          <p:cNvGraphicFramePr>
            <a:graphicFrameLocks/>
          </p:cNvGraphicFramePr>
          <p:nvPr/>
        </p:nvGraphicFramePr>
        <p:xfrm>
          <a:off x="1822383" y="1459069"/>
          <a:ext cx="8547234" cy="474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CEF203E-1056-957A-9C71-FEE3AAE02B27}"/>
              </a:ext>
            </a:extLst>
          </p:cNvPr>
          <p:cNvSpPr txBox="1"/>
          <p:nvPr/>
        </p:nvSpPr>
        <p:spPr>
          <a:xfrm>
            <a:off x="544918" y="6353237"/>
            <a:ext cx="76102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https://www.cdc.gov/hiv/library/reports/surveillance-data-tables/vol-4-no-3/index.html</a:t>
            </a:r>
          </a:p>
        </p:txBody>
      </p:sp>
    </p:spTree>
    <p:extLst>
      <p:ext uri="{BB962C8B-B14F-4D97-AF65-F5344CB8AC3E}">
        <p14:creationId xmlns:p14="http://schemas.microsoft.com/office/powerpoint/2010/main" val="63020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>
          <a:extLst>
            <a:ext uri="{FF2B5EF4-FFF2-40B4-BE49-F238E27FC236}">
              <a16:creationId xmlns:a16="http://schemas.microsoft.com/office/drawing/2014/main" id="{8664DED9-71B3-93B6-1554-60081CE8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11cfa98cd_2_246">
            <a:extLst>
              <a:ext uri="{FF2B5EF4-FFF2-40B4-BE49-F238E27FC236}">
                <a16:creationId xmlns:a16="http://schemas.microsoft.com/office/drawing/2014/main" id="{8668C74A-5419-3D3A-212D-BBE39CAE62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>
                <a:latin typeface="+mj-lt"/>
                <a:ea typeface="Montserrat"/>
                <a:cs typeface="Montserrat"/>
                <a:sym typeface="Montserrat"/>
              </a:rPr>
              <a:t>Is there enough data?</a:t>
            </a:r>
            <a:endParaRPr sz="3600" b="1">
              <a:latin typeface="+mj-l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426" name="Google Shape;426;g1211cfa98cd_2_246">
            <a:extLst>
              <a:ext uri="{FF2B5EF4-FFF2-40B4-BE49-F238E27FC236}">
                <a16:creationId xmlns:a16="http://schemas.microsoft.com/office/drawing/2014/main" id="{5C9E4BEF-68AF-0FF1-B1D1-AFE5853F588A}"/>
              </a:ext>
            </a:extLst>
          </p:cNvPr>
          <p:cNvGraphicFramePr/>
          <p:nvPr/>
        </p:nvGraphicFramePr>
        <p:xfrm>
          <a:off x="1068003" y="1417638"/>
          <a:ext cx="10287000" cy="45119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/>
                        <a:t>Trial Name</a:t>
                      </a:r>
                      <a:endParaRPr sz="24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/>
                        <a:t>Age Information</a:t>
                      </a:r>
                      <a:endParaRPr sz="24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iPREX </a:t>
                      </a:r>
                      <a:r>
                        <a:rPr lang="en-US" sz="1700" u="none" strike="noStrike" cap="none"/>
                        <a:t>(TDF/FTC v Placebo) - MSM/TGW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11%</a:t>
                      </a:r>
                      <a:r>
                        <a:rPr lang="en-US" sz="1700" u="none" strike="noStrike" cap="none">
                          <a:solidFill>
                            <a:schemeClr val="dk1"/>
                          </a:solidFill>
                        </a:rPr>
                        <a:t>≥ 40 yrs old = TDF/FTC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iPreXOLE</a:t>
                      </a:r>
                      <a:r>
                        <a:rPr lang="en-US" sz="1700" u="none" strike="noStrike" cap="none"/>
                        <a:t> (TDF/FTC)</a:t>
                      </a:r>
                      <a:r>
                        <a:rPr lang="en-US" sz="1700" u="none" strike="noStrike" cap="none">
                          <a:solidFill>
                            <a:schemeClr val="dk1"/>
                          </a:solidFill>
                        </a:rPr>
                        <a:t>- MSM/TGW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17%</a:t>
                      </a:r>
                      <a:r>
                        <a:rPr lang="en-US" sz="1700" u="none" strike="noStrike" cap="none"/>
                        <a:t> ≥ 40 yrs old = TDF/FTC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DISCOVER</a:t>
                      </a:r>
                      <a:r>
                        <a:rPr lang="en-US" sz="1700" u="none" strike="noStrike" cap="none"/>
                        <a:t>(TAF/FTC vs TDF/FTC) - MSM/TGW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Max Age</a:t>
                      </a:r>
                      <a:r>
                        <a:rPr lang="en-US" sz="1700" b="1" u="none" strike="noStrike" cap="none"/>
                        <a:t>: TAF/FTC  = </a:t>
                      </a: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43 y</a:t>
                      </a:r>
                      <a:r>
                        <a:rPr lang="en-US" sz="1700" b="1" u="none" strike="noStrike" cap="none"/>
                        <a:t> TDF/FTC = </a:t>
                      </a: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44 yrs</a:t>
                      </a:r>
                      <a:endParaRPr sz="1700" b="1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Partners PrEP</a:t>
                      </a:r>
                      <a:r>
                        <a:rPr lang="en-US" sz="1700" u="none" strike="noStrike" cap="none"/>
                        <a:t> (TDF vs TDF/FTC vs Placebo) - heterosexual men and women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14%</a:t>
                      </a:r>
                      <a:r>
                        <a:rPr lang="en-US" sz="1700" u="none" strike="noStrike" cap="none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700" u="none" strike="noStrike" cap="none">
                          <a:solidFill>
                            <a:schemeClr val="dk1"/>
                          </a:solidFill>
                        </a:rPr>
                        <a:t>≥ 45 yrs old = TDF/FTC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13%</a:t>
                      </a:r>
                      <a:r>
                        <a:rPr lang="en-US" sz="1700" u="none" strike="noStrike" cap="none">
                          <a:solidFill>
                            <a:schemeClr val="dk1"/>
                          </a:solidFill>
                        </a:rPr>
                        <a:t>  ≥ 45 yrs old = TDF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IPERGAY</a:t>
                      </a:r>
                      <a:r>
                        <a:rPr lang="en-US" sz="1700" u="none" strike="noStrike" cap="none"/>
                        <a:t>(TDF/FTC vs placebo) - MSM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10%</a:t>
                      </a:r>
                      <a:r>
                        <a:rPr lang="en-US" sz="1700" u="none" strike="noStrike" cap="none"/>
                        <a:t> ≥ 50 yrs  = TDF/FTC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HPTN 083</a:t>
                      </a:r>
                      <a:r>
                        <a:rPr lang="en-US" sz="1700" u="none" strike="noStrike" cap="none"/>
                        <a:t> (CAB vs TDF/FTC) - MSM/TGW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/>
                        <a:t>&gt; 60 yrs CAB </a:t>
                      </a:r>
                      <a:r>
                        <a:rPr lang="en-US" sz="1700" b="1" u="none" strike="noStrike" cap="none"/>
                        <a:t>(</a:t>
                      </a: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0.3.%</a:t>
                      </a:r>
                      <a:r>
                        <a:rPr lang="en-US" sz="1700" u="none" strike="noStrike" cap="none"/>
                        <a:t>) CAB /TDF/FTC (</a:t>
                      </a: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0.3%</a:t>
                      </a:r>
                      <a:r>
                        <a:rPr lang="en-US" sz="1700" u="none" strike="noStrike" cap="none"/>
                        <a:t>)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/>
                        <a:t>50-59 yrs  CAB  (</a:t>
                      </a: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2.6%</a:t>
                      </a:r>
                      <a:r>
                        <a:rPr lang="en-US" sz="1700" u="none" strike="noStrike" cap="none"/>
                        <a:t>) and TDF/FTC (</a:t>
                      </a:r>
                      <a:r>
                        <a:rPr lang="en-US" sz="1700" b="1" u="none" strike="noStrike" cap="none">
                          <a:solidFill>
                            <a:srgbClr val="FF0000"/>
                          </a:solidFill>
                        </a:rPr>
                        <a:t>2.2%</a:t>
                      </a:r>
                      <a:r>
                        <a:rPr lang="en-US" sz="1700" u="none" strike="noStrike" cap="none"/>
                        <a:t>)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/>
                        <a:t>HPTN 084 </a:t>
                      </a:r>
                      <a:r>
                        <a:rPr lang="en-US" sz="1700" u="none" strike="noStrike" cap="none"/>
                        <a:t>(CAB vs TDF/FTC) - cisgender women</a:t>
                      </a: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 dirty="0">
                          <a:solidFill>
                            <a:srgbClr val="FF0000"/>
                          </a:solidFill>
                        </a:rPr>
                        <a:t>upper age 45 </a:t>
                      </a:r>
                      <a:r>
                        <a:rPr lang="en-US" sz="1700" b="1" u="none" strike="noStrike" cap="none" dirty="0" err="1">
                          <a:solidFill>
                            <a:srgbClr val="FF0000"/>
                          </a:solidFill>
                        </a:rPr>
                        <a:t>yrs</a:t>
                      </a:r>
                      <a:endParaRPr sz="1700" b="1" u="none" strike="noStrike" cap="none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7" name="Google Shape;427;g1211cfa98cd_2_246">
            <a:extLst>
              <a:ext uri="{FF2B5EF4-FFF2-40B4-BE49-F238E27FC236}">
                <a16:creationId xmlns:a16="http://schemas.microsoft.com/office/drawing/2014/main" id="{6E26147B-DA98-E23E-1A95-FB0DA1913E9B}"/>
              </a:ext>
            </a:extLst>
          </p:cNvPr>
          <p:cNvSpPr txBox="1"/>
          <p:nvPr/>
        </p:nvSpPr>
        <p:spPr>
          <a:xfrm>
            <a:off x="836325" y="6356175"/>
            <a:ext cx="981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Grant et al. (2014) </a:t>
            </a:r>
            <a:r>
              <a:rPr lang="en-US" sz="1000" b="0" i="0" u="none" strike="noStrike" cap="none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  <a:ea typeface="Arial"/>
                <a:cs typeface="Arial"/>
                <a:sym typeface="Arial"/>
                <a:hlinkClick r:id="rId3"/>
              </a:rPr>
              <a:t>Lancet Infect Dis.</a:t>
            </a:r>
            <a:r>
              <a:rPr lang="en-US" sz="10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; </a:t>
            </a:r>
            <a:r>
              <a:rPr lang="en-US" sz="10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Mayer et al (2020). Lancet; Landovitz et al. (2021) NEJM; Baeten et al. (2012) NEJM;Molina et al. (215), NEJM</a:t>
            </a:r>
            <a:endParaRPr sz="10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398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4BA8F-F0DA-AE45-C532-886CEDB13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8F708DA-32DD-0474-630E-1ABE1D80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/>
              <a:t>ACTHIV 2023: A State-of-the-Science Conference for Frontline Health Professionals</a:t>
            </a:r>
            <a:endParaRPr lang="en-US" spc="-1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19320-A48A-3BDE-0B10-6F9B235412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285548"/>
            <a:ext cx="10566400" cy="6159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Is PrEP right for 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E903F-C6C1-70BB-3690-2FE2DAE78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1" y="901498"/>
            <a:ext cx="3285036" cy="4725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EDF680-8AF3-46BF-945A-E305F0BED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701" y="1160495"/>
            <a:ext cx="2673001" cy="2545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BCF045-DE72-6C17-99BB-009492DE1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215" y="3854681"/>
            <a:ext cx="5346433" cy="271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65F78-822E-8653-6806-402DB767C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215" y="1370345"/>
            <a:ext cx="4670624" cy="2335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1BB6D1-3DB3-C57A-DC49-246B73FBAFBE}"/>
              </a:ext>
            </a:extLst>
          </p:cNvPr>
          <p:cNvSpPr txBox="1"/>
          <p:nvPr/>
        </p:nvSpPr>
        <p:spPr>
          <a:xfrm>
            <a:off x="362552" y="6321366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sources: NYS Dept of Health, NYC Department of Health, Pan American Health Organization – all available in the public domain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62460-04AF-3038-9E50-D119798AD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269" y="2957940"/>
            <a:ext cx="3092509" cy="29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62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1B011-D46D-D648-E667-181B3A53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3D539F-28C7-19A1-0730-AC4939CD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186" y="295040"/>
            <a:ext cx="8520600" cy="615553"/>
          </a:xfrm>
        </p:spPr>
        <p:txBody>
          <a:bodyPr/>
          <a:lstStyle/>
          <a:p>
            <a:pPr algn="ctr"/>
            <a:r>
              <a:rPr lang="en-US" sz="4000" b="1" dirty="0">
                <a:latin typeface="+mn-lt"/>
              </a:rPr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82DFE-EC5A-C5CA-E7C1-256014F2A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8" y="1158189"/>
            <a:ext cx="10890606" cy="4881237"/>
          </a:xfrm>
        </p:spPr>
        <p:txBody>
          <a:bodyPr lIns="91425" tIns="91425" rIns="91425" bIns="91425" anchor="t" anchorCtr="0">
            <a:noAutofit/>
          </a:bodyPr>
          <a:lstStyle/>
          <a:p>
            <a:pPr marL="456565" indent="-39814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Healthcare teams caring for older adults must take into account </a:t>
            </a:r>
            <a:r>
              <a:rPr lang="en-US" sz="2800" b="1" dirty="0">
                <a:solidFill>
                  <a:schemeClr val="tx1"/>
                </a:solidFill>
              </a:rPr>
              <a:t>physiologic, psychosocial, and cultural </a:t>
            </a:r>
            <a:r>
              <a:rPr lang="en-US" sz="2800" dirty="0">
                <a:solidFill>
                  <a:schemeClr val="tx1"/>
                </a:solidFill>
              </a:rPr>
              <a:t>aspects of aging when providing care.</a:t>
            </a:r>
          </a:p>
          <a:p>
            <a:pPr marL="456565" indent="-398145" algn="l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</a:rPr>
              <a:t>Normalizing conversations </a:t>
            </a:r>
            <a:r>
              <a:rPr lang="en-US" sz="2800" dirty="0">
                <a:solidFill>
                  <a:schemeClr val="dk1"/>
                </a:solidFill>
              </a:rPr>
              <a:t>about sexual health and substance use should be a part of </a:t>
            </a:r>
            <a:r>
              <a:rPr lang="en-US" sz="2800" b="1" dirty="0">
                <a:solidFill>
                  <a:schemeClr val="dk1"/>
                </a:solidFill>
              </a:rPr>
              <a:t>routine care</a:t>
            </a:r>
            <a:r>
              <a:rPr lang="en-US" sz="2800" dirty="0">
                <a:solidFill>
                  <a:schemeClr val="dk1"/>
                </a:solidFill>
              </a:rPr>
              <a:t> for older adults.</a:t>
            </a:r>
            <a:endParaRPr lang="en-US" sz="2800" dirty="0"/>
          </a:p>
          <a:p>
            <a:pPr marL="456565" indent="-39814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HIV Treatment and Prevention Services </a:t>
            </a:r>
            <a:r>
              <a:rPr lang="en-US" sz="2800" dirty="0">
                <a:solidFill>
                  <a:schemeClr val="tx1"/>
                </a:solidFill>
              </a:rPr>
              <a:t>are </a:t>
            </a:r>
            <a:r>
              <a:rPr lang="en-US" sz="2800" b="1" dirty="0">
                <a:solidFill>
                  <a:schemeClr val="tx1"/>
                </a:solidFill>
              </a:rPr>
              <a:t>not</a:t>
            </a:r>
            <a:r>
              <a:rPr lang="en-US" sz="2800" dirty="0">
                <a:solidFill>
                  <a:schemeClr val="tx1"/>
                </a:solidFill>
              </a:rPr>
              <a:t> bound by age.</a:t>
            </a:r>
          </a:p>
          <a:p>
            <a:pPr marL="456565" indent="-39814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Interventions, research efforts, and policies </a:t>
            </a:r>
            <a:r>
              <a:rPr lang="en-US" sz="2800" dirty="0">
                <a:solidFill>
                  <a:schemeClr val="tx1"/>
                </a:solidFill>
              </a:rPr>
              <a:t>must be inclusive and take into consideration needs of older adults</a:t>
            </a:r>
          </a:p>
          <a:p>
            <a:pPr marL="456565" indent="-456565">
              <a:buFont typeface="Wingdings" panose="05000000000000000000" pitchFamily="2" charset="2"/>
              <a:buChar char="§"/>
            </a:pPr>
            <a:endParaRPr lang="en-US" altLang="ja-JP" sz="2800" dirty="0">
              <a:cs typeface="Calibri" panose="020F0502020204030204" pitchFamily="34" charset="0"/>
            </a:endParaRPr>
          </a:p>
          <a:p>
            <a:pPr marL="59690">
              <a:spcBef>
                <a:spcPts val="1200"/>
              </a:spcBef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8773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DA58-36E5-144D-ED14-205E12C1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6081"/>
            <a:ext cx="10972800" cy="808038"/>
          </a:xfrm>
        </p:spPr>
        <p:txBody>
          <a:bodyPr/>
          <a:lstStyle/>
          <a:p>
            <a:r>
              <a:rPr lang="en-US" dirty="0"/>
              <a:t>Key Resources and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A844F-4D20-7D0E-3FD3-1D0692F3A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4119"/>
            <a:ext cx="10972800" cy="45339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Let’s Stop HIV Together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https://www.cdc.gov/stophivtogether/index.html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HIV Nexus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https://www.cdc.gov/hiv/clinicians/index.html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HealthinAging.org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https://www.healthinaging.org/a-z-topic/sexual-health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National Coalition for Sexual Health</a:t>
            </a:r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https://nationalcoalitionforsexualhealth.org/</a:t>
            </a:r>
            <a:endParaRPr lang="en-US" sz="2000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Substance Abuse and Mental Health Administration – Resources for Older Adults</a:t>
            </a:r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https://www.samhsa.gov/resources-serving-older-adults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1747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B9E812-4A9B-C34C-C46D-E5F497208DAE}"/>
              </a:ext>
            </a:extLst>
          </p:cNvPr>
          <p:cNvSpPr txBox="1"/>
          <p:nvPr/>
        </p:nvSpPr>
        <p:spPr>
          <a:xfrm>
            <a:off x="1132114" y="1860789"/>
            <a:ext cx="992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8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HPTN 083: </a:t>
            </a:r>
          </a:p>
          <a:p>
            <a:pPr algn="ctr"/>
            <a:r>
              <a:rPr lang="en-US" sz="4000" b="1" dirty="0">
                <a:solidFill>
                  <a:srgbClr val="00008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Lessons Learned for Older Adults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BDCD64F-97E9-48C2-FF3C-833FC9CE4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0018"/>
            <a:ext cx="9144000" cy="249104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Raphael J.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Landovitz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MD MSc</a:t>
            </a:r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Professor of Medicine</a:t>
            </a:r>
          </a:p>
          <a:p>
            <a:pPr>
              <a:lnSpc>
                <a:spcPct val="80000"/>
              </a:lnSpc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Interim Chief, Division of Infectious Diseases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Director, UCLA Center for Clinical AIDS Research &amp; Education</a:t>
            </a:r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David Geffen School of Medicine at UCLA</a:t>
            </a:r>
          </a:p>
          <a:p>
            <a:r>
              <a:rPr lang="en-US" b="1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Importance of HIV Prevention for Adults 50+ Webinar</a:t>
            </a:r>
            <a:endParaRPr lang="en-US" dirty="0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13 December 2024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5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90319"/>
            <a:ext cx="12192000" cy="1502567"/>
            <a:chOff x="0" y="0"/>
            <a:chExt cx="5075963" cy="6317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963" cy="631787"/>
            </a:xfrm>
            <a:custGeom>
              <a:avLst/>
              <a:gdLst/>
              <a:ahLst/>
              <a:cxnLst/>
              <a:rect l="l" t="t" r="r" b="b"/>
              <a:pathLst>
                <a:path w="5075963" h="631787">
                  <a:moveTo>
                    <a:pt x="0" y="0"/>
                  </a:moveTo>
                  <a:lnTo>
                    <a:pt x="5075963" y="0"/>
                  </a:lnTo>
                  <a:lnTo>
                    <a:pt x="5075963" y="631787"/>
                  </a:lnTo>
                  <a:lnTo>
                    <a:pt x="0" y="631787"/>
                  </a:lnTo>
                  <a:close/>
                </a:path>
              </a:pathLst>
            </a:custGeom>
            <a:solidFill>
              <a:srgbClr val="E8D9C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5963" cy="6698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endParaRPr sz="800"/>
            </a:p>
          </p:txBody>
        </p:sp>
      </p:grpSp>
      <p:sp>
        <p:nvSpPr>
          <p:cNvPr id="8" name="Freeform 8"/>
          <p:cNvSpPr/>
          <p:nvPr/>
        </p:nvSpPr>
        <p:spPr>
          <a:xfrm>
            <a:off x="10892104" y="5636675"/>
            <a:ext cx="1126309" cy="1126309"/>
          </a:xfrm>
          <a:custGeom>
            <a:avLst/>
            <a:gdLst/>
            <a:ahLst/>
            <a:cxnLst/>
            <a:rect l="l" t="t" r="r" b="b"/>
            <a:pathLst>
              <a:path w="1689463" h="1689463">
                <a:moveTo>
                  <a:pt x="0" y="0"/>
                </a:moveTo>
                <a:lnTo>
                  <a:pt x="1689463" y="0"/>
                </a:lnTo>
                <a:lnTo>
                  <a:pt x="1689463" y="1689463"/>
                </a:lnTo>
                <a:lnTo>
                  <a:pt x="0" y="1689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Freeform 9"/>
          <p:cNvSpPr/>
          <p:nvPr/>
        </p:nvSpPr>
        <p:spPr>
          <a:xfrm>
            <a:off x="9062034" y="6108840"/>
            <a:ext cx="1631339" cy="561453"/>
          </a:xfrm>
          <a:custGeom>
            <a:avLst/>
            <a:gdLst/>
            <a:ahLst/>
            <a:cxnLst/>
            <a:rect l="l" t="t" r="r" b="b"/>
            <a:pathLst>
              <a:path w="2447009" h="842179">
                <a:moveTo>
                  <a:pt x="0" y="0"/>
                </a:moveTo>
                <a:lnTo>
                  <a:pt x="2447009" y="0"/>
                </a:lnTo>
                <a:lnTo>
                  <a:pt x="2447009" y="842179"/>
                </a:lnTo>
                <a:lnTo>
                  <a:pt x="0" y="842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0" name="Group 10"/>
          <p:cNvGrpSpPr/>
          <p:nvPr/>
        </p:nvGrpSpPr>
        <p:grpSpPr>
          <a:xfrm>
            <a:off x="3092370" y="1903916"/>
            <a:ext cx="1074590" cy="10745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b="-50093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17044" y="1896828"/>
            <a:ext cx="1074590" cy="10745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14866" y="3146726"/>
            <a:ext cx="1074590" cy="107459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2694" t="-27192" r="-20060" b="-8747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14866" y="4382955"/>
            <a:ext cx="1074590" cy="10745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r="-2710" b="-271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99642" y="517206"/>
            <a:ext cx="117898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33"/>
              </a:lnSpc>
            </a:pPr>
            <a:r>
              <a:rPr lang="en-US" sz="2400" b="1" spc="499" dirty="0">
                <a:solidFill>
                  <a:srgbClr val="E559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INCLUSIVE HIV PREVENTION &amp; SEXUAL HEALTH: </a:t>
            </a:r>
          </a:p>
          <a:p>
            <a:pPr algn="ctr">
              <a:lnSpc>
                <a:spcPts val="2333"/>
              </a:lnSpc>
            </a:pPr>
            <a:r>
              <a:rPr lang="en-US" sz="2400" b="1" spc="499" dirty="0">
                <a:solidFill>
                  <a:srgbClr val="E559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ADDRESSING THE NEEDS OF OLDER ADULTS </a:t>
            </a:r>
          </a:p>
          <a:p>
            <a:pPr algn="ctr">
              <a:lnSpc>
                <a:spcPts val="2333"/>
              </a:lnSpc>
            </a:pPr>
            <a:r>
              <a:rPr lang="en-US" sz="2400" b="1" spc="499" dirty="0">
                <a:solidFill>
                  <a:srgbClr val="E559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 CLINICAL TRIALS AND PRACTICE</a:t>
            </a:r>
          </a:p>
        </p:txBody>
      </p:sp>
      <p:sp>
        <p:nvSpPr>
          <p:cNvPr id="19" name="Freeform 19"/>
          <p:cNvSpPr/>
          <p:nvPr/>
        </p:nvSpPr>
        <p:spPr>
          <a:xfrm>
            <a:off x="2800366" y="1993870"/>
            <a:ext cx="314500" cy="314500"/>
          </a:xfrm>
          <a:custGeom>
            <a:avLst/>
            <a:gdLst/>
            <a:ahLst/>
            <a:cxnLst/>
            <a:rect l="l" t="t" r="r" b="b"/>
            <a:pathLst>
              <a:path w="471750" h="471750">
                <a:moveTo>
                  <a:pt x="0" y="0"/>
                </a:moveTo>
                <a:lnTo>
                  <a:pt x="471750" y="0"/>
                </a:lnTo>
                <a:lnTo>
                  <a:pt x="471750" y="471750"/>
                </a:lnTo>
                <a:lnTo>
                  <a:pt x="0" y="471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0" name="Freeform 20"/>
          <p:cNvSpPr/>
          <p:nvPr/>
        </p:nvSpPr>
        <p:spPr>
          <a:xfrm>
            <a:off x="5645071" y="4946451"/>
            <a:ext cx="449478" cy="449478"/>
          </a:xfrm>
          <a:custGeom>
            <a:avLst/>
            <a:gdLst/>
            <a:ahLst/>
            <a:cxnLst/>
            <a:rect l="l" t="t" r="r" b="b"/>
            <a:pathLst>
              <a:path w="674217" h="674217">
                <a:moveTo>
                  <a:pt x="0" y="0"/>
                </a:moveTo>
                <a:lnTo>
                  <a:pt x="674217" y="0"/>
                </a:lnTo>
                <a:lnTo>
                  <a:pt x="674217" y="674217"/>
                </a:lnTo>
                <a:lnTo>
                  <a:pt x="0" y="67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1" name="Freeform 21"/>
          <p:cNvSpPr/>
          <p:nvPr/>
        </p:nvSpPr>
        <p:spPr>
          <a:xfrm>
            <a:off x="5453490" y="5330054"/>
            <a:ext cx="314500" cy="314500"/>
          </a:xfrm>
          <a:custGeom>
            <a:avLst/>
            <a:gdLst/>
            <a:ahLst/>
            <a:cxnLst/>
            <a:rect l="l" t="t" r="r" b="b"/>
            <a:pathLst>
              <a:path w="471750" h="471750">
                <a:moveTo>
                  <a:pt x="0" y="0"/>
                </a:moveTo>
                <a:lnTo>
                  <a:pt x="471750" y="0"/>
                </a:lnTo>
                <a:lnTo>
                  <a:pt x="471750" y="471749"/>
                </a:lnTo>
                <a:lnTo>
                  <a:pt x="0" y="4717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22" name="Group 22"/>
          <p:cNvGrpSpPr/>
          <p:nvPr/>
        </p:nvGrpSpPr>
        <p:grpSpPr>
          <a:xfrm>
            <a:off x="3092370" y="5619184"/>
            <a:ext cx="1074590" cy="107459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b="-3389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202369" y="2072248"/>
            <a:ext cx="1628847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JEFFREY</a:t>
            </a:r>
          </a:p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KWONG</a:t>
            </a:r>
          </a:p>
          <a:p>
            <a:pPr algn="ctr">
              <a:lnSpc>
                <a:spcPts val="1108"/>
              </a:lnSpc>
            </a:pPr>
            <a:r>
              <a:rPr lang="en-US" b="1" spc="237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SCHOOL OF</a:t>
            </a:r>
          </a:p>
          <a:p>
            <a:pPr algn="ctr">
              <a:lnSpc>
                <a:spcPts val="1108"/>
              </a:lnSpc>
            </a:pPr>
            <a:r>
              <a:rPr lang="en-US" b="1" spc="18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NURSING, RUTGERS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48355" y="2158971"/>
            <a:ext cx="1045017" cy="464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chemeClr val="bg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RUSSELL</a:t>
            </a:r>
          </a:p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chemeClr val="bg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CAMPBEL</a:t>
            </a:r>
          </a:p>
          <a:p>
            <a:pPr algn="ctr">
              <a:lnSpc>
                <a:spcPts val="1015"/>
              </a:lnSpc>
            </a:pPr>
            <a:r>
              <a:rPr lang="en-US" b="1" spc="217" dirty="0">
                <a:solidFill>
                  <a:schemeClr val="bg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HANC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20535" y="4696701"/>
            <a:ext cx="92169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TERRI L.</a:t>
            </a:r>
          </a:p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WILDER</a:t>
            </a:r>
          </a:p>
          <a:p>
            <a:pPr algn="ctr">
              <a:lnSpc>
                <a:spcPts val="1108"/>
              </a:lnSpc>
            </a:pPr>
            <a:r>
              <a:rPr lang="en-US" b="1" spc="237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SAGE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338776" y="5896764"/>
            <a:ext cx="12719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DAZON</a:t>
            </a:r>
          </a:p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DIXON</a:t>
            </a:r>
          </a:p>
          <a:p>
            <a:pPr algn="ctr">
              <a:lnSpc>
                <a:spcPts val="1111"/>
              </a:lnSpc>
            </a:pPr>
            <a:r>
              <a:rPr lang="en-US" b="1" spc="238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SISTERLOVE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45400" y="3302547"/>
            <a:ext cx="127196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RAPHY</a:t>
            </a:r>
          </a:p>
          <a:p>
            <a:pPr algn="ctr">
              <a:lnSpc>
                <a:spcPts val="1284"/>
              </a:lnSpc>
            </a:pPr>
            <a:r>
              <a:rPr lang="en-US" b="1" spc="275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LANDOVITZ</a:t>
            </a:r>
          </a:p>
          <a:p>
            <a:pPr algn="ctr">
              <a:lnSpc>
                <a:spcPts val="1111"/>
              </a:lnSpc>
            </a:pPr>
            <a:r>
              <a:rPr lang="en-US" b="1" spc="238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HPTN</a:t>
            </a:r>
          </a:p>
          <a:p>
            <a:pPr algn="ctr">
              <a:lnSpc>
                <a:spcPts val="1111"/>
              </a:lnSpc>
            </a:pPr>
            <a:r>
              <a:rPr lang="en-US" b="1" spc="199" dirty="0">
                <a:solidFill>
                  <a:srgbClr val="E8D9C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UCLA CDU CFAR</a:t>
            </a:r>
          </a:p>
          <a:p>
            <a:pPr algn="ctr">
              <a:lnSpc>
                <a:spcPts val="1284"/>
              </a:lnSpc>
            </a:pPr>
            <a:endParaRPr lang="en-US" spc="199" dirty="0">
              <a:solidFill>
                <a:srgbClr val="E8D9C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0603" y="1793964"/>
            <a:ext cx="2782849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12"/>
              </a:lnSpc>
            </a:pPr>
            <a:r>
              <a:rPr lang="en-US" sz="2000" dirty="0">
                <a:solidFill>
                  <a:srgbClr val="282C40"/>
                </a:solidFill>
                <a:latin typeface="League Spartan" panose="020B0604020202020204" charset="0"/>
                <a:ea typeface="Mansalva"/>
                <a:cs typeface="Mansalva"/>
                <a:sym typeface="Mansalva"/>
              </a:rPr>
              <a:t>speakers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094549" y="1797207"/>
            <a:ext cx="2782849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12"/>
              </a:lnSpc>
            </a:pPr>
            <a:r>
              <a:rPr lang="en-US" sz="2000" dirty="0">
                <a:solidFill>
                  <a:srgbClr val="282C40"/>
                </a:solidFill>
                <a:latin typeface="League Spartan" panose="020B0604020202020204" charset="0"/>
                <a:ea typeface="Mansalva"/>
                <a:cs typeface="Mansalva"/>
                <a:sym typeface="Mansalva"/>
              </a:rPr>
              <a:t>moderator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66355" y="5547938"/>
            <a:ext cx="1740007" cy="41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46"/>
              </a:lnSpc>
            </a:pPr>
            <a:r>
              <a:rPr lang="en-US" sz="2000" dirty="0">
                <a:solidFill>
                  <a:srgbClr val="282C40"/>
                </a:solidFill>
                <a:latin typeface="League Spartan" panose="020B0604020202020204" charset="0"/>
                <a:ea typeface="Mansalva"/>
                <a:cs typeface="Mansalva"/>
                <a:sym typeface="Mansalva"/>
              </a:rPr>
              <a:t>sponsored by</a:t>
            </a:r>
          </a:p>
        </p:txBody>
      </p:sp>
      <p:sp>
        <p:nvSpPr>
          <p:cNvPr id="36" name="Freeform 20">
            <a:extLst>
              <a:ext uri="{FF2B5EF4-FFF2-40B4-BE49-F238E27FC236}">
                <a16:creationId xmlns:a16="http://schemas.microsoft.com/office/drawing/2014/main" id="{B0B01013-3D3B-0F44-F40F-5C6E4F0A3054}"/>
              </a:ext>
            </a:extLst>
          </p:cNvPr>
          <p:cNvSpPr/>
          <p:nvPr/>
        </p:nvSpPr>
        <p:spPr>
          <a:xfrm>
            <a:off x="7739206" y="2306191"/>
            <a:ext cx="449478" cy="449478"/>
          </a:xfrm>
          <a:custGeom>
            <a:avLst/>
            <a:gdLst/>
            <a:ahLst/>
            <a:cxnLst/>
            <a:rect l="l" t="t" r="r" b="b"/>
            <a:pathLst>
              <a:path w="674217" h="674217">
                <a:moveTo>
                  <a:pt x="0" y="0"/>
                </a:moveTo>
                <a:lnTo>
                  <a:pt x="674217" y="0"/>
                </a:lnTo>
                <a:lnTo>
                  <a:pt x="674217" y="674217"/>
                </a:lnTo>
                <a:lnTo>
                  <a:pt x="0" y="67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8453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CB3F7C-59A0-0400-DB88-55B8C37F567E}"/>
              </a:ext>
            </a:extLst>
          </p:cNvPr>
          <p:cNvSpPr txBox="1"/>
          <p:nvPr/>
        </p:nvSpPr>
        <p:spPr>
          <a:xfrm>
            <a:off x="416012" y="2506910"/>
            <a:ext cx="11045886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Raphael J.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Landovitz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reports consulting agreements and/or Scientific Advisory roles for Gilead Sciences, Merck Inc,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RedQueen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Therapeutics, and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ViiV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Healthcare (Financial Interest)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7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860B06-629D-939E-07BB-373EBA4AD94C}"/>
              </a:ext>
            </a:extLst>
          </p:cNvPr>
          <p:cNvSpPr txBox="1">
            <a:spLocks/>
          </p:cNvSpPr>
          <p:nvPr/>
        </p:nvSpPr>
        <p:spPr>
          <a:xfrm>
            <a:off x="546100" y="0"/>
            <a:ext cx="11202991" cy="844563"/>
          </a:xfrm>
          <a:prstGeom prst="rect">
            <a:avLst/>
          </a:prstGeom>
        </p:spPr>
        <p:txBody>
          <a:bodyPr vert="horz" lIns="0" tIns="18288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srgbClr val="0000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Disclosures</a:t>
            </a:r>
            <a:endParaRPr kumimoji="0" lang="en-GB" sz="480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7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3">
            <a:extLst>
              <a:ext uri="{FF2B5EF4-FFF2-40B4-BE49-F238E27FC236}">
                <a16:creationId xmlns:a16="http://schemas.microsoft.com/office/drawing/2014/main" id="{012310D5-CC83-0219-2DBA-EBAA011EE50D}"/>
              </a:ext>
            </a:extLst>
          </p:cNvPr>
          <p:cNvSpPr txBox="1">
            <a:spLocks/>
          </p:cNvSpPr>
          <p:nvPr/>
        </p:nvSpPr>
        <p:spPr>
          <a:xfrm>
            <a:off x="788020" y="0"/>
            <a:ext cx="106159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E40C3A"/>
                </a:solidFill>
                <a:latin typeface="Montserrat" panose="00000500000000000000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900" dirty="0">
                <a:solidFill>
                  <a:srgbClr val="0000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HPTN 083</a:t>
            </a:r>
          </a:p>
          <a:p>
            <a:r>
              <a:rPr lang="en-US" sz="2500" b="0" dirty="0">
                <a:solidFill>
                  <a:srgbClr val="000080"/>
                </a:solidFill>
                <a:latin typeface="Arial" panose="020B0604020202020204" pitchFamily="34" charset="0"/>
              </a:rPr>
              <a:t>Long-acting injectable cabotegravir for PrEP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8C037A12-8118-63BE-A7E5-6A9937BC2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60" y="1862012"/>
            <a:ext cx="4158508" cy="38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cs typeface="Arial" pitchFamily="34" charset="0"/>
              </a:rPr>
              <a:t>Phase 3 study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cs typeface="Arial" pitchFamily="34" charset="0"/>
              </a:rPr>
              <a:t>Double-blind, </a:t>
            </a:r>
            <a:r>
              <a:rPr lang="en-US" sz="2000" dirty="0"/>
              <a:t>safety and efficacy study for </a:t>
            </a:r>
            <a:r>
              <a:rPr lang="en-US" sz="2000" kern="0" dirty="0">
                <a:solidFill>
                  <a:prstClr val="black"/>
                </a:solidFill>
                <a:cs typeface="Arial" pitchFamily="34" charset="0"/>
              </a:rPr>
              <a:t>persons at high-risk for HIV infection in general good health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cs typeface="Arial" pitchFamily="34" charset="0"/>
              </a:rPr>
              <a:t>No IDU, HCV, HBV, seizure disorder, CVD, abnormal liver function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cs typeface="Arial" pitchFamily="34" charset="0"/>
              </a:rPr>
              <a:t>MSM/transgender women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cs typeface="Arial" pitchFamily="34" charset="0"/>
              </a:rPr>
              <a:t>Median age: 26 (22 – 32)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cs typeface="Arial" pitchFamily="34" charset="0"/>
              </a:rPr>
              <a:t>123 (2.7%)  participants were age 50+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240D06-84F2-14D0-D776-CD65B31F5807}"/>
              </a:ext>
            </a:extLst>
          </p:cNvPr>
          <p:cNvCxnSpPr/>
          <p:nvPr/>
        </p:nvCxnSpPr>
        <p:spPr>
          <a:xfrm>
            <a:off x="4982572" y="4322269"/>
            <a:ext cx="704088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8345696-191F-B11B-ED6D-D40C359F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548" y="2826347"/>
            <a:ext cx="1214514" cy="640080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3593E03-35AC-24ED-5AEE-0151A58A7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321" y="2797150"/>
            <a:ext cx="131662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Oral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Cabotegravir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30 mg qd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9AE77B-8E52-F24B-1226-63109612B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171" y="3545933"/>
            <a:ext cx="1221891" cy="640080"/>
          </a:xfrm>
          <a:prstGeom prst="rect">
            <a:avLst/>
          </a:prstGeom>
          <a:solidFill>
            <a:srgbClr val="C0504D"/>
          </a:solidFill>
          <a:ln w="9525">
            <a:solidFill>
              <a:sysClr val="windowText" lastClr="000000">
                <a:alpha val="65000"/>
              </a:sys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4" name="TextBox 55">
            <a:extLst>
              <a:ext uri="{FF2B5EF4-FFF2-40B4-BE49-F238E27FC236}">
                <a16:creationId xmlns:a16="http://schemas.microsoft.com/office/drawing/2014/main" id="{591C76E1-00AB-B5CF-8D2C-06E6E1B63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548" y="3616471"/>
            <a:ext cx="121451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Daily Oral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FTC/TDF</a:t>
            </a: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63924A88-B911-112C-C80C-F8EB3FD13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242" y="4342613"/>
            <a:ext cx="8158696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Week  0                    5                                                    190                                    238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C9687B-3606-1896-137E-5D397DEDE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328" y="2823479"/>
            <a:ext cx="3132658" cy="640080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7" name="TextBox 55">
            <a:extLst>
              <a:ext uri="{FF2B5EF4-FFF2-40B4-BE49-F238E27FC236}">
                <a16:creationId xmlns:a16="http://schemas.microsoft.com/office/drawing/2014/main" id="{B521C482-ADF2-AE4B-1693-737AF5135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824" y="2903453"/>
            <a:ext cx="311429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Cabotegravir 600 mg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IM injection q8 weeks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23AAD-D4C5-EB21-BD43-EC224F708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577" y="3551691"/>
            <a:ext cx="3128541" cy="640080"/>
          </a:xfrm>
          <a:prstGeom prst="rect">
            <a:avLst/>
          </a:prstGeom>
          <a:solidFill>
            <a:srgbClr val="C0504D"/>
          </a:solidFill>
          <a:ln w="9525">
            <a:solidFill>
              <a:sysClr val="windowText" lastClr="000000">
                <a:alpha val="65000"/>
              </a:sys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9" name="TextBox 55">
            <a:extLst>
              <a:ext uri="{FF2B5EF4-FFF2-40B4-BE49-F238E27FC236}">
                <a16:creationId xmlns:a16="http://schemas.microsoft.com/office/drawing/2014/main" id="{F8FF11A6-DC06-67DB-4249-727794551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54" y="3611961"/>
            <a:ext cx="312116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Daily Oral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FTC/TDF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85738A-FDBD-BA48-CA36-A940B35BB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0955" y="2827733"/>
            <a:ext cx="2450217" cy="640080"/>
          </a:xfrm>
          <a:prstGeom prst="rect">
            <a:avLst/>
          </a:prstGeom>
          <a:solidFill>
            <a:srgbClr val="C0504D"/>
          </a:solidFill>
          <a:ln w="9525">
            <a:solidFill>
              <a:sysClr val="windowText" lastClr="000000">
                <a:alpha val="65000"/>
              </a:sys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41" name="TextBox 55">
            <a:extLst>
              <a:ext uri="{FF2B5EF4-FFF2-40B4-BE49-F238E27FC236}">
                <a16:creationId xmlns:a16="http://schemas.microsoft.com/office/drawing/2014/main" id="{0E4E6A8C-B259-C7D2-635B-37B04196D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332" y="2900391"/>
            <a:ext cx="244284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Daily Oral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FTC/TDF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5DDD18-2741-03F4-BF18-9ED49A91C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5339" y="3545955"/>
            <a:ext cx="2450217" cy="640080"/>
          </a:xfrm>
          <a:prstGeom prst="rect">
            <a:avLst/>
          </a:prstGeom>
          <a:solidFill>
            <a:srgbClr val="C0504D"/>
          </a:solidFill>
          <a:ln w="9525">
            <a:solidFill>
              <a:sysClr val="windowText" lastClr="000000">
                <a:alpha val="65000"/>
              </a:sys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43" name="TextBox 55">
            <a:extLst>
              <a:ext uri="{FF2B5EF4-FFF2-40B4-BE49-F238E27FC236}">
                <a16:creationId xmlns:a16="http://schemas.microsoft.com/office/drawing/2014/main" id="{594776CF-C515-FABD-DC04-1478DB35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716" y="3608011"/>
            <a:ext cx="244284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Daily Oral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FTC/TDF</a:t>
            </a:r>
          </a:p>
        </p:txBody>
      </p:sp>
      <p:sp>
        <p:nvSpPr>
          <p:cNvPr id="44" name="TextBox 55">
            <a:extLst>
              <a:ext uri="{FF2B5EF4-FFF2-40B4-BE49-F238E27FC236}">
                <a16:creationId xmlns:a16="http://schemas.microsoft.com/office/drawing/2014/main" id="{C9CE3912-6B9F-0383-43F4-619A158D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171" y="1925718"/>
            <a:ext cx="441381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Double-Blind, Placebo-Controlled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50104B-0975-4C79-1223-158A0CA83637}"/>
              </a:ext>
            </a:extLst>
          </p:cNvPr>
          <p:cNvSpPr txBox="1"/>
          <p:nvPr/>
        </p:nvSpPr>
        <p:spPr>
          <a:xfrm>
            <a:off x="152400" y="5868161"/>
            <a:ext cx="93805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kern="0" dirty="0">
                <a:solidFill>
                  <a:prstClr val="black"/>
                </a:solidFill>
                <a:cs typeface="Arial" pitchFamily="34" charset="0"/>
              </a:rPr>
              <a:t>Matching oral and IM placebos included in the oral and injection phase double-blind arms. </a:t>
            </a:r>
          </a:p>
          <a:p>
            <a:pPr>
              <a:lnSpc>
                <a:spcPct val="90000"/>
              </a:lnSpc>
              <a:defRPr/>
            </a:pPr>
            <a:r>
              <a:rPr lang="en-US" sz="1200" kern="0" dirty="0">
                <a:solidFill>
                  <a:prstClr val="black"/>
                </a:solidFill>
                <a:cs typeface="Arial" pitchFamily="34" charset="0"/>
              </a:rPr>
              <a:t>Conducted in US, Brazil, Peru, Argentina, South Africa, Vietnam, and Thailand.</a:t>
            </a:r>
          </a:p>
        </p:txBody>
      </p:sp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521DE0AF-4F3F-AD7B-EFBA-F75F0EEA1786}"/>
              </a:ext>
            </a:extLst>
          </p:cNvPr>
          <p:cNvSpPr txBox="1">
            <a:spLocks/>
          </p:cNvSpPr>
          <p:nvPr/>
        </p:nvSpPr>
        <p:spPr>
          <a:xfrm>
            <a:off x="4965321" y="4639174"/>
            <a:ext cx="7176304" cy="682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Font typeface="Arial"/>
              <a:buNone/>
              <a:defRPr/>
            </a:pPr>
            <a:r>
              <a:rPr lang="en-US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DSMB recommended early termination of blinded phase of both studies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F448E236-778F-53E4-F181-6FEBA33AC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9336" y="2365224"/>
            <a:ext cx="1178864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Step 1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(5 Weeks)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C73B3EDD-ED24-4A81-9CFD-D87249E3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7203" y="2361367"/>
            <a:ext cx="1178864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Step 3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(1 Year)</a:t>
            </a:r>
          </a:p>
        </p:txBody>
      </p:sp>
      <p:sp>
        <p:nvSpPr>
          <p:cNvPr id="49" name="Text Box 8">
            <a:extLst>
              <a:ext uri="{FF2B5EF4-FFF2-40B4-BE49-F238E27FC236}">
                <a16:creationId xmlns:a16="http://schemas.microsoft.com/office/drawing/2014/main" id="{186AB62C-1B9B-27B6-9925-EB1595B4C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157" y="2361367"/>
            <a:ext cx="283343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Step 2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(~3 years)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A77FB69-9EBC-30A9-FEDB-3BAB6CD6E46C}"/>
              </a:ext>
            </a:extLst>
          </p:cNvPr>
          <p:cNvSpPr txBox="1"/>
          <p:nvPr/>
        </p:nvSpPr>
        <p:spPr>
          <a:xfrm>
            <a:off x="0" y="6627168"/>
            <a:ext cx="116597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FR" sz="1000" kern="0" dirty="0">
                <a:solidFill>
                  <a:prstClr val="black"/>
                </a:solidFill>
                <a:cs typeface="Arial" pitchFamily="34" charset="0"/>
              </a:rPr>
              <a:t>Landovitz RJ, et al. </a:t>
            </a:r>
            <a:r>
              <a:rPr lang="fr-FR" sz="1000" i="1" kern="0" dirty="0">
                <a:solidFill>
                  <a:prstClr val="black"/>
                </a:solidFill>
                <a:cs typeface="Arial" pitchFamily="34" charset="0"/>
              </a:rPr>
              <a:t>N Engl J Med</a:t>
            </a:r>
            <a:r>
              <a:rPr lang="fr-FR" sz="1000" kern="0" dirty="0">
                <a:solidFill>
                  <a:prstClr val="black"/>
                </a:solidFill>
                <a:cs typeface="Arial" pitchFamily="34" charset="0"/>
              </a:rPr>
              <a:t>. 2021;385:595-608</a:t>
            </a:r>
            <a:r>
              <a:rPr lang="en-US" sz="1000" kern="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FEAA2E-4D25-F499-F9F2-5E54610A34FD}"/>
              </a:ext>
            </a:extLst>
          </p:cNvPr>
          <p:cNvCxnSpPr>
            <a:cxnSpLocks/>
          </p:cNvCxnSpPr>
          <p:nvPr/>
        </p:nvCxnSpPr>
        <p:spPr>
          <a:xfrm>
            <a:off x="152400" y="1325563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986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E3278F5-9713-D5BD-AFFE-4DE1EEAF7FA2}"/>
              </a:ext>
            </a:extLst>
          </p:cNvPr>
          <p:cNvSpPr txBox="1"/>
          <p:nvPr/>
        </p:nvSpPr>
        <p:spPr>
          <a:xfrm>
            <a:off x="152400" y="1538902"/>
            <a:ext cx="585624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0"/>
                </a:solidFill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HIV PrEP</a:t>
            </a:r>
            <a:r>
              <a:rPr lang="en-US" dirty="0"/>
              <a:t>: Highly effective for HIV prevention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/>
              <a:t>TDF-FTC Oral PrEP</a:t>
            </a:r>
            <a:r>
              <a:rPr lang="en-US" dirty="0"/>
              <a:t>: Effective but limited by adherence; may impact bone mineral density (BMD) with long-term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/>
              <a:t>CAB-LA (HPTN 083): </a:t>
            </a:r>
            <a:r>
              <a:rPr lang="en-US" dirty="0"/>
              <a:t>Found superior to TDF-FTC for HIV prevention, but relative bone safety remains unclear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0080"/>
                </a:solidFill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Bone </a:t>
            </a:r>
            <a:r>
              <a:rPr lang="en-US" b="1" dirty="0" err="1"/>
              <a:t>Substudy</a:t>
            </a:r>
            <a:r>
              <a:rPr lang="en-US" dirty="0"/>
              <a:t>: Conducted at 19 sites to assess BMD at lumbar spine, femoral neck, and total hip using DXA scans.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Analysis</a:t>
            </a:r>
            <a:r>
              <a:rPr lang="en-US" dirty="0"/>
              <a:t>: Percentage BMD changes compared between arms; models adjusted for age and race differences.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A61879-0AAF-FC54-8CDD-9261BD7BF7AB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0080"/>
                </a:solidFill>
              </a:rPr>
              <a:t>HPTN 083: Bone Mineral Density</a:t>
            </a:r>
            <a:br>
              <a:rPr lang="en-US">
                <a:solidFill>
                  <a:srgbClr val="000080"/>
                </a:solidFill>
              </a:rPr>
            </a:br>
            <a:r>
              <a:rPr lang="en-US" sz="240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CAB-LA versus TDF-FTC PrEP</a:t>
            </a:r>
            <a:endParaRPr lang="en-US" sz="24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B42F86-4843-4FA0-36A9-668737E155C6}"/>
              </a:ext>
            </a:extLst>
          </p:cNvPr>
          <p:cNvCxnSpPr>
            <a:cxnSpLocks/>
          </p:cNvCxnSpPr>
          <p:nvPr/>
        </p:nvCxnSpPr>
        <p:spPr>
          <a:xfrm>
            <a:off x="152400" y="1325563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table with numbers and text&#10;&#10;Description automatically generated">
            <a:extLst>
              <a:ext uri="{FF2B5EF4-FFF2-40B4-BE49-F238E27FC236}">
                <a16:creationId xmlns:a16="http://schemas.microsoft.com/office/drawing/2014/main" id="{090E6BD5-30CA-306D-43D9-E0A88FE92F2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7562" y="1432433"/>
            <a:ext cx="5480684" cy="38025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F2B5D-E093-8B71-92A9-1D0E193C952F}"/>
              </a:ext>
            </a:extLst>
          </p:cNvPr>
          <p:cNvSpPr txBox="1"/>
          <p:nvPr/>
        </p:nvSpPr>
        <p:spPr>
          <a:xfrm>
            <a:off x="6327563" y="5541484"/>
            <a:ext cx="5480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8% of participants were 50 years or older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A473E-BA13-BE8A-3A53-514125DBE147}"/>
              </a:ext>
            </a:extLst>
          </p:cNvPr>
          <p:cNvSpPr txBox="1"/>
          <p:nvPr/>
        </p:nvSpPr>
        <p:spPr>
          <a:xfrm>
            <a:off x="0" y="6611779"/>
            <a:ext cx="4803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Brown T et al. CROI 2023. Poster #987.</a:t>
            </a:r>
          </a:p>
        </p:txBody>
      </p:sp>
    </p:spTree>
    <p:extLst>
      <p:ext uri="{BB962C8B-B14F-4D97-AF65-F5344CB8AC3E}">
        <p14:creationId xmlns:p14="http://schemas.microsoft.com/office/powerpoint/2010/main" val="1772081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95AB-DB49-0411-015E-4A03595E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000080"/>
                </a:solidFill>
              </a:rPr>
              <a:t>HPTN 083: Bone Mineral Density</a:t>
            </a:r>
            <a:br>
              <a:rPr lang="en-US" dirty="0">
                <a:solidFill>
                  <a:srgbClr val="000080"/>
                </a:solidFill>
              </a:rPr>
            </a:br>
            <a:r>
              <a:rPr lang="en-US" sz="24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CAB-LA versus TDF-FTC PrEP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2BEEAC-02FA-FC55-2D3F-3B343E425DAD}"/>
              </a:ext>
            </a:extLst>
          </p:cNvPr>
          <p:cNvCxnSpPr>
            <a:cxnSpLocks/>
          </p:cNvCxnSpPr>
          <p:nvPr/>
        </p:nvCxnSpPr>
        <p:spPr>
          <a:xfrm>
            <a:off x="152400" y="1325563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aph of bmd difference from enrollment by students&#10;&#10;Description automatically generated">
            <a:extLst>
              <a:ext uri="{FF2B5EF4-FFF2-40B4-BE49-F238E27FC236}">
                <a16:creationId xmlns:a16="http://schemas.microsoft.com/office/drawing/2014/main" id="{30515249-EDE7-09F6-F895-35269D7A5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4" y="2081666"/>
            <a:ext cx="5450375" cy="3450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A45BA-C17C-A20F-CE1B-85134ABA7BE1}"/>
              </a:ext>
            </a:extLst>
          </p:cNvPr>
          <p:cNvSpPr txBox="1"/>
          <p:nvPr/>
        </p:nvSpPr>
        <p:spPr>
          <a:xfrm>
            <a:off x="6937312" y="1827823"/>
            <a:ext cx="425350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BMD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decreased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the TDF-FTC arm by 0.5-1.0%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BMD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CAB-LA arm 0.5-1.5%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02FDD-342D-390F-1FE0-2F9F1948769C}"/>
              </a:ext>
            </a:extLst>
          </p:cNvPr>
          <p:cNvSpPr txBox="1"/>
          <p:nvPr/>
        </p:nvSpPr>
        <p:spPr>
          <a:xfrm>
            <a:off x="6563898" y="3807051"/>
            <a:ext cx="520841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Conclusions</a:t>
            </a:r>
          </a:p>
          <a:p>
            <a:pPr algn="ctr"/>
            <a:r>
              <a:rPr lang="en-US" sz="2400" dirty="0"/>
              <a:t>Individuals at higher fracture risk (e.g., older age, lower BMD, osteoporosis) considering PrEP may opt for CAB-LA to support bone health.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A76B7F-9695-3228-5B9A-E9E142184310}"/>
              </a:ext>
            </a:extLst>
          </p:cNvPr>
          <p:cNvSpPr txBox="1"/>
          <p:nvPr/>
        </p:nvSpPr>
        <p:spPr>
          <a:xfrm>
            <a:off x="0" y="6611779"/>
            <a:ext cx="4803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Brown T et al. CROI 2023. Poster #987.</a:t>
            </a:r>
          </a:p>
        </p:txBody>
      </p:sp>
    </p:spTree>
    <p:extLst>
      <p:ext uri="{BB962C8B-B14F-4D97-AF65-F5344CB8AC3E}">
        <p14:creationId xmlns:p14="http://schemas.microsoft.com/office/powerpoint/2010/main" val="2924806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3FF71B-3CB0-DEFF-112A-D1E61AA14815}"/>
              </a:ext>
            </a:extLst>
          </p:cNvPr>
          <p:cNvSpPr txBox="1"/>
          <p:nvPr/>
        </p:nvSpPr>
        <p:spPr>
          <a:xfrm>
            <a:off x="152400" y="1413698"/>
            <a:ext cx="594360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80"/>
                </a:solidFill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Studies (e.g., 2SD, D2EFT, ADVANCE, NAMSAL) suggest INSTIs, particularly DTG, may increase hypertension (HTN) risk compared to NNRTIs, independent of weight/BMI changes; other trials (e.g., NEAT022, RESPOND) show no difference versus PIs.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HPTN 083 Post-hoc analysis compared HTN incidence rates between CAB and TDF-FTC arms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0080"/>
                </a:solidFill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u="sng" dirty="0"/>
              <a:t>HTN Definition:</a:t>
            </a:r>
            <a:r>
              <a:rPr lang="en-US" sz="1700" dirty="0"/>
              <a:t> Two consecutive BP readings (SBP ≥140mmHg or DBP ≥90mmHg), new HTN diagnosis, or initiation of HTN medications.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u="sng" dirty="0"/>
              <a:t>Analysis:</a:t>
            </a:r>
            <a:r>
              <a:rPr lang="en-US" sz="1700" dirty="0"/>
              <a:t> Cox regression for HTN risk (CAB vs. TDF-FTC), adjusting for demographics, weight changes, and anti-HTN medication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u="sng" dirty="0"/>
              <a:t>Sensitivity Analyses:</a:t>
            </a:r>
            <a:r>
              <a:rPr lang="en-US" sz="1700" dirty="0"/>
              <a:t> Censored at DSMB action and excluded participants on anti-HTN meds for other purposes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E7E45C-F2CC-EDB1-FA26-66A94EC96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0080"/>
                </a:solidFill>
              </a:rPr>
              <a:t>HPTN 083: Hypertension </a:t>
            </a:r>
            <a:br>
              <a:rPr lang="en-US" dirty="0">
                <a:solidFill>
                  <a:srgbClr val="000080"/>
                </a:solidFill>
              </a:rPr>
            </a:br>
            <a:r>
              <a:rPr lang="en-US" sz="24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CAB-LA versus TDF-FTC PrEP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01AC4C-C417-7612-7676-CEAEECC045A9}"/>
              </a:ext>
            </a:extLst>
          </p:cNvPr>
          <p:cNvCxnSpPr>
            <a:cxnSpLocks/>
          </p:cNvCxnSpPr>
          <p:nvPr/>
        </p:nvCxnSpPr>
        <p:spPr>
          <a:xfrm>
            <a:off x="152400" y="1325563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DCF41E-4FF3-AE2E-380E-71DDDB6EFE41}"/>
              </a:ext>
            </a:extLst>
          </p:cNvPr>
          <p:cNvSpPr txBox="1"/>
          <p:nvPr/>
        </p:nvSpPr>
        <p:spPr>
          <a:xfrm>
            <a:off x="0" y="6611779"/>
            <a:ext cx="4803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rgbClr val="000000"/>
                </a:solidFill>
                <a:cs typeface="Arial" panose="020B0604020202020204" pitchFamily="34" charset="0"/>
              </a:rPr>
              <a:t>Landovitz</a:t>
            </a:r>
            <a:r>
              <a:rPr 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 et al. CROI 2024. Poster #0789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BB49D4-230E-3055-AE10-82F2CEA4A0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47325" y="1413698"/>
            <a:ext cx="4411913" cy="3081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D4979-72C1-18C9-456A-417F7F09790E}"/>
              </a:ext>
            </a:extLst>
          </p:cNvPr>
          <p:cNvSpPr txBox="1"/>
          <p:nvPr/>
        </p:nvSpPr>
        <p:spPr>
          <a:xfrm>
            <a:off x="6220860" y="4616067"/>
            <a:ext cx="58187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mean age of the participants was 27 years, with 75% aged 45 years and 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Participants with pre-existing HTN were 8 years older on average than those without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20% with pre-existing HTN were over the age of 45 compared to 4% among those without pre-existing HTN</a:t>
            </a:r>
          </a:p>
        </p:txBody>
      </p:sp>
    </p:spTree>
    <p:extLst>
      <p:ext uri="{BB962C8B-B14F-4D97-AF65-F5344CB8AC3E}">
        <p14:creationId xmlns:p14="http://schemas.microsoft.com/office/powerpoint/2010/main" val="2296210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43B0C-BD7B-07AA-DAD5-551BA0C1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8D574E-F757-66EF-A3F2-A1EB4F7B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0080"/>
                </a:solidFill>
              </a:rPr>
              <a:t>HPTN 083: Hypertension </a:t>
            </a:r>
            <a:br>
              <a:rPr lang="en-US" dirty="0">
                <a:solidFill>
                  <a:srgbClr val="000080"/>
                </a:solidFill>
              </a:rPr>
            </a:br>
            <a:r>
              <a:rPr lang="en-US" sz="24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CAB-LA versus TDF-FTC PrEP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417A88-8F27-AF79-804F-813EE6414BC2}"/>
              </a:ext>
            </a:extLst>
          </p:cNvPr>
          <p:cNvCxnSpPr>
            <a:cxnSpLocks/>
          </p:cNvCxnSpPr>
          <p:nvPr/>
        </p:nvCxnSpPr>
        <p:spPr>
          <a:xfrm>
            <a:off x="152400" y="1325563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762E6D-44EE-8A8D-224F-814875703E47}"/>
              </a:ext>
            </a:extLst>
          </p:cNvPr>
          <p:cNvSpPr txBox="1"/>
          <p:nvPr/>
        </p:nvSpPr>
        <p:spPr>
          <a:xfrm>
            <a:off x="0" y="6611779"/>
            <a:ext cx="4803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rgbClr val="000000"/>
                </a:solidFill>
                <a:cs typeface="Arial" panose="020B0604020202020204" pitchFamily="34" charset="0"/>
              </a:rPr>
              <a:t>Landovitz</a:t>
            </a:r>
            <a:r>
              <a:rPr 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 et al. CROI 2024. Poster #0789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D9C43-11E4-0C74-901F-55B2E9421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2"/>
          <a:stretch/>
        </p:blipFill>
        <p:spPr>
          <a:xfrm>
            <a:off x="7634729" y="1713700"/>
            <a:ext cx="4177650" cy="40260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AF9D5-D246-894B-1234-E4ECF65E8BD5}"/>
              </a:ext>
            </a:extLst>
          </p:cNvPr>
          <p:cNvGrpSpPr/>
          <p:nvPr/>
        </p:nvGrpSpPr>
        <p:grpSpPr>
          <a:xfrm>
            <a:off x="379621" y="1713700"/>
            <a:ext cx="6825409" cy="4514680"/>
            <a:chOff x="335555" y="1467479"/>
            <a:chExt cx="5543320" cy="34638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0DD909-07DB-1031-2A7F-1BCF33079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555" y="1467479"/>
              <a:ext cx="5543320" cy="34638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72B221-2A6A-66E8-08BD-09D93EE17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8908" y="1641513"/>
              <a:ext cx="2637556" cy="1088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65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63D01-D42E-617B-C98C-EBFDE4C2E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2E7C-2443-1562-D769-CB2BDF4D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0080"/>
                </a:solidFill>
              </a:rPr>
              <a:t>HPTN 083: Hypertension </a:t>
            </a:r>
            <a:br>
              <a:rPr lang="en-US" dirty="0">
                <a:solidFill>
                  <a:srgbClr val="000080"/>
                </a:solidFill>
              </a:rPr>
            </a:br>
            <a:r>
              <a:rPr lang="en-US" sz="24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CAB-LA versus TDF-FTC PrEP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DB3AC5-BD03-3127-6710-B6100290E22F}"/>
              </a:ext>
            </a:extLst>
          </p:cNvPr>
          <p:cNvCxnSpPr>
            <a:cxnSpLocks/>
          </p:cNvCxnSpPr>
          <p:nvPr/>
        </p:nvCxnSpPr>
        <p:spPr>
          <a:xfrm>
            <a:off x="152400" y="1325563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72566DA3-0FE3-852F-9B2B-E38CAFD7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16" y="1435889"/>
            <a:ext cx="11763384" cy="5175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3978B-B2F3-9A54-0E98-0D8B86E6629F}"/>
              </a:ext>
            </a:extLst>
          </p:cNvPr>
          <p:cNvSpPr txBox="1"/>
          <p:nvPr/>
        </p:nvSpPr>
        <p:spPr>
          <a:xfrm>
            <a:off x="0" y="6611779"/>
            <a:ext cx="4803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rgbClr val="000000"/>
                </a:solidFill>
                <a:cs typeface="Arial" panose="020B0604020202020204" pitchFamily="34" charset="0"/>
              </a:rPr>
              <a:t>Landovitz</a:t>
            </a:r>
            <a:r>
              <a:rPr 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 et al. CROI 2024. Poster #0789</a:t>
            </a:r>
          </a:p>
        </p:txBody>
      </p:sp>
    </p:spTree>
    <p:extLst>
      <p:ext uri="{BB962C8B-B14F-4D97-AF65-F5344CB8AC3E}">
        <p14:creationId xmlns:p14="http://schemas.microsoft.com/office/powerpoint/2010/main" val="3733253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4800-5E91-E5F0-102C-0908CB71B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4B7144-F7AF-9D36-C421-4942EE7D645C}"/>
              </a:ext>
            </a:extLst>
          </p:cNvPr>
          <p:cNvSpPr txBox="1"/>
          <p:nvPr/>
        </p:nvSpPr>
        <p:spPr>
          <a:xfrm>
            <a:off x="152400" y="1292959"/>
            <a:ext cx="11679716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80"/>
                </a:solidFill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Bacterial STIs facilitate HIV transmission by lowering barriers to infection through mucosal inflammation and genital ulcers.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Evaluating the impact of STIs on PrEP efficacy is crucial.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Previous studies show STIs do not reduce protection provided by TDF/FTC.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CAB-LA has not been evaluated for similar effects.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Secondary analysis of HPTN 083 blinded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>
                <a:solidFill>
                  <a:srgbClr val="000080"/>
                </a:solidFill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STI Testing: </a:t>
            </a:r>
            <a:r>
              <a:rPr lang="en-US" sz="2000" dirty="0"/>
              <a:t>Serologic tests for syphilis; NAAT for rectal/urethral gonorrhea and chlamydia every 6 months or with symptoms/exposures.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Incidence: </a:t>
            </a:r>
            <a:r>
              <a:rPr lang="en-US" sz="2000" dirty="0"/>
              <a:t>Incident STI rates per 100 person-years calculated from enrollment to final STI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Analysis: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Poisson regression assessed baseline factors associated with STI incidence.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Cox proportional hazards modeling with STI status as a time-varying covariate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B5550-CE86-92BD-B6DF-4807A930151F}"/>
              </a:ext>
            </a:extLst>
          </p:cNvPr>
          <p:cNvSpPr txBox="1"/>
          <p:nvPr/>
        </p:nvSpPr>
        <p:spPr>
          <a:xfrm>
            <a:off x="0" y="6611779"/>
            <a:ext cx="4803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Brown T et al. CROI 2023. Poster #987.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11F54-586F-6E39-2A5A-F9E09F864597}"/>
              </a:ext>
            </a:extLst>
          </p:cNvPr>
          <p:cNvSpPr txBox="1">
            <a:spLocks/>
          </p:cNvSpPr>
          <p:nvPr/>
        </p:nvSpPr>
        <p:spPr>
          <a:xfrm>
            <a:off x="128427" y="-4742"/>
            <a:ext cx="11935146" cy="9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HPTN 083: STIs and Efficacy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1F8957-A82C-8BA7-44E4-E5AF90703E45}"/>
              </a:ext>
            </a:extLst>
          </p:cNvPr>
          <p:cNvCxnSpPr>
            <a:cxnSpLocks/>
          </p:cNvCxnSpPr>
          <p:nvPr/>
        </p:nvCxnSpPr>
        <p:spPr>
          <a:xfrm>
            <a:off x="152400" y="912205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147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B515A3A6-E4E5-0511-16B3-B148EC7ABA1C}"/>
              </a:ext>
            </a:extLst>
          </p:cNvPr>
          <p:cNvSpPr txBox="1">
            <a:spLocks/>
          </p:cNvSpPr>
          <p:nvPr/>
        </p:nvSpPr>
        <p:spPr>
          <a:xfrm>
            <a:off x="128427" y="-4742"/>
            <a:ext cx="11935146" cy="9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HPTN 083: STIs and Efficacy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86CBDD-4853-0E79-3744-A2F8FDC9E88F}"/>
              </a:ext>
            </a:extLst>
          </p:cNvPr>
          <p:cNvSpPr txBox="1"/>
          <p:nvPr/>
        </p:nvSpPr>
        <p:spPr>
          <a:xfrm>
            <a:off x="592813" y="1551710"/>
            <a:ext cx="11024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Among 3859 participants, STIs were diagnosed in 1562 (40.5%), with multiple STIs reported for 691 (17.9%)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58A6E0-B99C-D5F7-63FF-2E9CA1002D8C}"/>
              </a:ext>
            </a:extLst>
          </p:cNvPr>
          <p:cNvGrpSpPr/>
          <p:nvPr/>
        </p:nvGrpSpPr>
        <p:grpSpPr>
          <a:xfrm>
            <a:off x="469950" y="2797558"/>
            <a:ext cx="4752045" cy="3132489"/>
            <a:chOff x="390355" y="2233193"/>
            <a:chExt cx="5521213" cy="38509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4C4BB4-C6FE-B904-1072-20950EDEF000}"/>
                </a:ext>
              </a:extLst>
            </p:cNvPr>
            <p:cNvGrpSpPr/>
            <p:nvPr/>
          </p:nvGrpSpPr>
          <p:grpSpPr>
            <a:xfrm>
              <a:off x="390355" y="2233193"/>
              <a:ext cx="5521213" cy="3850910"/>
              <a:chOff x="6475511" y="1922229"/>
              <a:chExt cx="5521213" cy="385091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65E5BC6-1329-BA61-91A4-DAB0C43EE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5511" y="1922229"/>
                <a:ext cx="5521213" cy="3749153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794BD7-E1C3-5274-C111-479F3508BBD0}"/>
                  </a:ext>
                </a:extLst>
              </p:cNvPr>
              <p:cNvSpPr txBox="1"/>
              <p:nvPr/>
            </p:nvSpPr>
            <p:spPr>
              <a:xfrm>
                <a:off x="7057171" y="5465362"/>
                <a:ext cx="4905721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uLnTx/>
                    <a:uFillTx/>
                  </a:rPr>
                  <a:t>Percentile of the Study Population</a:t>
                </a: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5590782-B1F8-5B1F-7076-EC954EEBF9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8274" y="3067117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C999BB-822A-25A7-A713-DF0AF51393CE}"/>
                </a:ext>
              </a:extLst>
            </p:cNvPr>
            <p:cNvSpPr txBox="1"/>
            <p:nvPr/>
          </p:nvSpPr>
          <p:spPr>
            <a:xfrm>
              <a:off x="2658640" y="2966935"/>
              <a:ext cx="2623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79% of STI diagnoses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occurred in 25% of ppts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6A1F98-05A3-64B7-5C51-18673CD757AE}"/>
                </a:ext>
              </a:extLst>
            </p:cNvPr>
            <p:cNvSpPr/>
            <p:nvPr/>
          </p:nvSpPr>
          <p:spPr>
            <a:xfrm flipH="1">
              <a:off x="416109" y="3369599"/>
              <a:ext cx="665558" cy="9144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CB815F-DFB3-04D5-4A58-C958C8EF3AB3}"/>
                </a:ext>
              </a:extLst>
            </p:cNvPr>
            <p:cNvSpPr txBox="1"/>
            <p:nvPr/>
          </p:nvSpPr>
          <p:spPr>
            <a:xfrm rot="16200000">
              <a:off x="-988558" y="3818356"/>
              <a:ext cx="335110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</a:rPr>
                <a:t>Cumulative Proportion of Infections</a:t>
              </a:r>
            </a:p>
          </p:txBody>
        </p:sp>
        <p:sp>
          <p:nvSpPr>
            <p:cNvPr id="34" name="tx24">
              <a:extLst>
                <a:ext uri="{FF2B5EF4-FFF2-40B4-BE49-F238E27FC236}">
                  <a16:creationId xmlns:a16="http://schemas.microsoft.com/office/drawing/2014/main" id="{39466838-4FA9-74FB-4F7F-C8C1492B950C}"/>
                </a:ext>
              </a:extLst>
            </p:cNvPr>
            <p:cNvSpPr/>
            <p:nvPr/>
          </p:nvSpPr>
          <p:spPr>
            <a:xfrm>
              <a:off x="612871" y="2485989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1.00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35" name="tx24">
              <a:extLst>
                <a:ext uri="{FF2B5EF4-FFF2-40B4-BE49-F238E27FC236}">
                  <a16:creationId xmlns:a16="http://schemas.microsoft.com/office/drawing/2014/main" id="{6B7342D3-011A-D049-EB8C-5E55039F7864}"/>
                </a:ext>
              </a:extLst>
            </p:cNvPr>
            <p:cNvSpPr/>
            <p:nvPr/>
          </p:nvSpPr>
          <p:spPr>
            <a:xfrm>
              <a:off x="609927" y="3206431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0.75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36" name="tx24">
              <a:extLst>
                <a:ext uri="{FF2B5EF4-FFF2-40B4-BE49-F238E27FC236}">
                  <a16:creationId xmlns:a16="http://schemas.microsoft.com/office/drawing/2014/main" id="{503F0ADE-B46C-3C7B-CBC2-14486EEA205F}"/>
                </a:ext>
              </a:extLst>
            </p:cNvPr>
            <p:cNvSpPr/>
            <p:nvPr/>
          </p:nvSpPr>
          <p:spPr>
            <a:xfrm>
              <a:off x="608523" y="3949873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0.50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37" name="tx24">
              <a:extLst>
                <a:ext uri="{FF2B5EF4-FFF2-40B4-BE49-F238E27FC236}">
                  <a16:creationId xmlns:a16="http://schemas.microsoft.com/office/drawing/2014/main" id="{BE3D5C0F-8D83-20B1-28C8-E7AA230B2179}"/>
                </a:ext>
              </a:extLst>
            </p:cNvPr>
            <p:cNvSpPr/>
            <p:nvPr/>
          </p:nvSpPr>
          <p:spPr>
            <a:xfrm>
              <a:off x="612871" y="4693315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0. 25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38" name="tx24">
              <a:extLst>
                <a:ext uri="{FF2B5EF4-FFF2-40B4-BE49-F238E27FC236}">
                  <a16:creationId xmlns:a16="http://schemas.microsoft.com/office/drawing/2014/main" id="{BD7DA9DE-E15B-22BB-82ED-E230EEF67529}"/>
                </a:ext>
              </a:extLst>
            </p:cNvPr>
            <p:cNvSpPr/>
            <p:nvPr/>
          </p:nvSpPr>
          <p:spPr>
            <a:xfrm>
              <a:off x="612871" y="5445634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0.00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39" name="tx24">
              <a:extLst>
                <a:ext uri="{FF2B5EF4-FFF2-40B4-BE49-F238E27FC236}">
                  <a16:creationId xmlns:a16="http://schemas.microsoft.com/office/drawing/2014/main" id="{37177AB7-5685-8802-7CE5-33C91A1A275D}"/>
                </a:ext>
              </a:extLst>
            </p:cNvPr>
            <p:cNvSpPr/>
            <p:nvPr/>
          </p:nvSpPr>
          <p:spPr>
            <a:xfrm>
              <a:off x="2034053" y="5709731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0.25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0" name="tx24">
              <a:extLst>
                <a:ext uri="{FF2B5EF4-FFF2-40B4-BE49-F238E27FC236}">
                  <a16:creationId xmlns:a16="http://schemas.microsoft.com/office/drawing/2014/main" id="{56F557B7-82C9-36E6-661C-5EA3E89AED53}"/>
                </a:ext>
              </a:extLst>
            </p:cNvPr>
            <p:cNvSpPr/>
            <p:nvPr/>
          </p:nvSpPr>
          <p:spPr>
            <a:xfrm>
              <a:off x="1044204" y="5713456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0.00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1" name="tx24">
              <a:extLst>
                <a:ext uri="{FF2B5EF4-FFF2-40B4-BE49-F238E27FC236}">
                  <a16:creationId xmlns:a16="http://schemas.microsoft.com/office/drawing/2014/main" id="{53C2BE89-C44A-DC43-33CD-B443839CA224}"/>
                </a:ext>
              </a:extLst>
            </p:cNvPr>
            <p:cNvSpPr/>
            <p:nvPr/>
          </p:nvSpPr>
          <p:spPr>
            <a:xfrm>
              <a:off x="3031322" y="5709731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0.50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" name="tx24">
              <a:extLst>
                <a:ext uri="{FF2B5EF4-FFF2-40B4-BE49-F238E27FC236}">
                  <a16:creationId xmlns:a16="http://schemas.microsoft.com/office/drawing/2014/main" id="{254C3AFF-3B67-0F9F-935E-F63F2C017DC3}"/>
                </a:ext>
              </a:extLst>
            </p:cNvPr>
            <p:cNvSpPr/>
            <p:nvPr/>
          </p:nvSpPr>
          <p:spPr>
            <a:xfrm>
              <a:off x="3993511" y="5708169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0.75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3" name="tx24">
              <a:extLst>
                <a:ext uri="{FF2B5EF4-FFF2-40B4-BE49-F238E27FC236}">
                  <a16:creationId xmlns:a16="http://schemas.microsoft.com/office/drawing/2014/main" id="{70ECA319-DDF9-F5B3-3E14-5112B2EC7131}"/>
                </a:ext>
              </a:extLst>
            </p:cNvPr>
            <p:cNvSpPr/>
            <p:nvPr/>
          </p:nvSpPr>
          <p:spPr>
            <a:xfrm>
              <a:off x="4952539" y="5708169"/>
              <a:ext cx="686840" cy="165754"/>
            </a:xfrm>
            <a:prstGeom prst="rect">
              <a:avLst/>
            </a:prstGeom>
            <a:noFill/>
          </p:spPr>
          <p:txBody>
            <a:bodyPr wrap="none" lIns="0" tIns="0" rIns="0" bIns="0" anchor="ctr" anchorCtr="0"/>
            <a:lstStyle/>
            <a:p>
              <a:pPr marL="0" marR="0" lvl="0" indent="0" algn="r" defTabSz="914400" eaLnBrk="1" fontAlgn="auto" latinLnBrk="0" hangingPunct="1">
                <a:lnSpc>
                  <a:spcPts val="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Helvetica"/>
                  <a:cs typeface="Helvetica"/>
                </a:rPr>
                <a:t>1.00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FF"/>
                </a:highlight>
                <a:uLnTx/>
                <a:uFillTx/>
                <a:latin typeface="Helvetica"/>
                <a:cs typeface="Helvetica"/>
              </a:endParaRPr>
            </a:p>
          </p:txBody>
        </p:sp>
      </p:grp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3E09ADF7-42B6-B0E5-A8AE-94475EF09874}"/>
              </a:ext>
            </a:extLst>
          </p:cNvPr>
          <p:cNvGraphicFramePr>
            <a:graphicFrameLocks noGrp="1"/>
          </p:cNvGraphicFramePr>
          <p:nvPr/>
        </p:nvGraphicFramePr>
        <p:xfrm>
          <a:off x="6288204" y="2590269"/>
          <a:ext cx="5709538" cy="3750999"/>
        </p:xfrm>
        <a:graphic>
          <a:graphicData uri="http://schemas.openxmlformats.org/drawingml/2006/table">
            <a:tbl>
              <a:tblPr/>
              <a:tblGrid>
                <a:gridCol w="2794628">
                  <a:extLst>
                    <a:ext uri="{9D8B030D-6E8A-4147-A177-3AD203B41FA5}">
                      <a16:colId xmlns:a16="http://schemas.microsoft.com/office/drawing/2014/main" val="3827202912"/>
                    </a:ext>
                  </a:extLst>
                </a:gridCol>
                <a:gridCol w="1344325">
                  <a:extLst>
                    <a:ext uri="{9D8B030D-6E8A-4147-A177-3AD203B41FA5}">
                      <a16:colId xmlns:a16="http://schemas.microsoft.com/office/drawing/2014/main" val="3488142533"/>
                    </a:ext>
                  </a:extLst>
                </a:gridCol>
                <a:gridCol w="1570585">
                  <a:extLst>
                    <a:ext uri="{9D8B030D-6E8A-4147-A177-3AD203B41FA5}">
                      <a16:colId xmlns:a16="http://schemas.microsoft.com/office/drawing/2014/main" val="2510356399"/>
                    </a:ext>
                  </a:extLst>
                </a:gridCol>
              </a:tblGrid>
              <a:tr h="52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D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# Positive Tests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D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IR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(per 100 PY)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695784"/>
                  </a:ext>
                </a:extLst>
              </a:tr>
              <a:tr h="52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Any STI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968588"/>
                  </a:ext>
                </a:extLst>
              </a:tr>
              <a:tr h="52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Syphilis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873768"/>
                  </a:ext>
                </a:extLst>
              </a:tr>
              <a:tr h="52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Urogenital Gonorrhea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5013"/>
                  </a:ext>
                </a:extLst>
              </a:tr>
              <a:tr h="52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Urogenital Chlamydia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16276"/>
                  </a:ext>
                </a:extLst>
              </a:tr>
              <a:tr h="52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Rectal Gonorrhea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988155"/>
                  </a:ext>
                </a:extLst>
              </a:tr>
              <a:tr h="521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Rectal Chlamydia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923800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554DAF5-585A-EFEE-AFFB-0D49F096A252}"/>
              </a:ext>
            </a:extLst>
          </p:cNvPr>
          <p:cNvSpPr txBox="1"/>
          <p:nvPr/>
        </p:nvSpPr>
        <p:spPr>
          <a:xfrm>
            <a:off x="0" y="6457890"/>
            <a:ext cx="609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1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Clement ME et al. CROI 2024. Abstract #131</a:t>
            </a:r>
          </a:p>
          <a:p>
            <a:pPr>
              <a:defRPr/>
            </a:pPr>
            <a:r>
              <a:rPr lang="en-ZA" sz="1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Clement ME et al. CID. 2024. </a:t>
            </a:r>
            <a:r>
              <a:rPr lang="en-US" sz="1000" dirty="0"/>
              <a:t>ciae572</a:t>
            </a:r>
            <a:r>
              <a:rPr lang="en-ZA" sz="10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ZA" sz="1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B61200-8C76-2B84-351E-050D484869A2}"/>
              </a:ext>
            </a:extLst>
          </p:cNvPr>
          <p:cNvCxnSpPr>
            <a:cxnSpLocks/>
          </p:cNvCxnSpPr>
          <p:nvPr/>
        </p:nvCxnSpPr>
        <p:spPr>
          <a:xfrm>
            <a:off x="152400" y="912205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6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CC8DF-576A-B46C-93C9-CFEC508E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D2BA491-9480-0C66-6A52-7CACE410D03E}"/>
              </a:ext>
            </a:extLst>
          </p:cNvPr>
          <p:cNvSpPr txBox="1">
            <a:spLocks/>
          </p:cNvSpPr>
          <p:nvPr/>
        </p:nvSpPr>
        <p:spPr>
          <a:xfrm>
            <a:off x="128427" y="-4742"/>
            <a:ext cx="11935146" cy="9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HPTN 083: STIs and Efficacy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6BBC9B-5529-26C1-6C91-4B220D546FE7}"/>
              </a:ext>
            </a:extLst>
          </p:cNvPr>
          <p:cNvSpPr txBox="1"/>
          <p:nvPr/>
        </p:nvSpPr>
        <p:spPr>
          <a:xfrm>
            <a:off x="128427" y="1126566"/>
            <a:ext cx="11935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Univariate Model</a:t>
            </a:r>
            <a:r>
              <a:rPr lang="en-US" dirty="0"/>
              <a:t>: Age was significantly associated with STI incidence at the alpha = 0.10 level. This indicates that, when analyzed individually, age had a notable relationship with STI outcomes.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Multivariable Model</a:t>
            </a:r>
            <a:r>
              <a:rPr lang="en-US" dirty="0"/>
              <a:t>: Age remained statistically significant (p &lt; 0.05) when analyzed alongside other factors like region, education level, marital status, and baseline STI status. This highlights its independent influence on STI incidence, even after accounting for these variables.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A944DA-EAF8-BB31-A880-4360000B84BD}"/>
              </a:ext>
            </a:extLst>
          </p:cNvPr>
          <p:cNvSpPr txBox="1"/>
          <p:nvPr/>
        </p:nvSpPr>
        <p:spPr>
          <a:xfrm>
            <a:off x="0" y="6457890"/>
            <a:ext cx="609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1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Clement ME et al. CROI 2024. Abstract #131</a:t>
            </a:r>
          </a:p>
          <a:p>
            <a:pPr>
              <a:defRPr/>
            </a:pPr>
            <a:r>
              <a:rPr lang="en-ZA" sz="1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Clement ME et al. CID. 2024. </a:t>
            </a:r>
            <a:r>
              <a:rPr lang="en-US" sz="1000" dirty="0"/>
              <a:t>ciae572</a:t>
            </a:r>
            <a:r>
              <a:rPr lang="en-ZA" sz="10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ZA" sz="1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D0F619-039C-B4E6-FE3F-4477DD92869A}"/>
              </a:ext>
            </a:extLst>
          </p:cNvPr>
          <p:cNvGraphicFramePr>
            <a:graphicFrameLocks noGrp="1"/>
          </p:cNvGraphicFramePr>
          <p:nvPr/>
        </p:nvGraphicFramePr>
        <p:xfrm>
          <a:off x="1122772" y="3184141"/>
          <a:ext cx="10194946" cy="3035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2017">
                  <a:extLst>
                    <a:ext uri="{9D8B030D-6E8A-4147-A177-3AD203B41FA5}">
                      <a16:colId xmlns:a16="http://schemas.microsoft.com/office/drawing/2014/main" val="1940010631"/>
                    </a:ext>
                  </a:extLst>
                </a:gridCol>
                <a:gridCol w="3432132">
                  <a:extLst>
                    <a:ext uri="{9D8B030D-6E8A-4147-A177-3AD203B41FA5}">
                      <a16:colId xmlns:a16="http://schemas.microsoft.com/office/drawing/2014/main" val="2890018060"/>
                    </a:ext>
                  </a:extLst>
                </a:gridCol>
                <a:gridCol w="964504">
                  <a:extLst>
                    <a:ext uri="{9D8B030D-6E8A-4147-A177-3AD203B41FA5}">
                      <a16:colId xmlns:a16="http://schemas.microsoft.com/office/drawing/2014/main" val="2808083995"/>
                    </a:ext>
                  </a:extLst>
                </a:gridCol>
                <a:gridCol w="3482235">
                  <a:extLst>
                    <a:ext uri="{9D8B030D-6E8A-4147-A177-3AD203B41FA5}">
                      <a16:colId xmlns:a16="http://schemas.microsoft.com/office/drawing/2014/main" val="3906408914"/>
                    </a:ext>
                  </a:extLst>
                </a:gridCol>
                <a:gridCol w="1134058">
                  <a:extLst>
                    <a:ext uri="{9D8B030D-6E8A-4147-A177-3AD203B41FA5}">
                      <a16:colId xmlns:a16="http://schemas.microsoft.com/office/drawing/2014/main" val="4223203006"/>
                    </a:ext>
                  </a:extLst>
                </a:gridCol>
              </a:tblGrid>
              <a:tr h="605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Univariate Model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Multivariate Model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4435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IRR (95% Confidence Interval)</a:t>
                      </a:r>
                      <a:endParaRPr lang="en-US" sz="18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8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IRR (95% Confidence Interval)</a:t>
                      </a:r>
                      <a:endParaRPr lang="en-US" sz="18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8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22834"/>
                  </a:ext>
                </a:extLst>
              </a:tr>
              <a:tr h="411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Age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05318697"/>
                  </a:ext>
                </a:extLst>
              </a:tr>
              <a:tr h="411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18-29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Reference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Reference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31180711"/>
                  </a:ext>
                </a:extLst>
              </a:tr>
              <a:tr h="411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30-39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0.76 (0.69, 0.83)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&lt;0.001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0.77 (0.70, 0.85)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&lt;0.001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1016163"/>
                  </a:ext>
                </a:extLst>
              </a:tr>
              <a:tr h="411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40-49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0.69 (0.59, 0.80)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&lt;0.001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0.73 (0.63, 0.86)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&lt;0.001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85386882"/>
                  </a:ext>
                </a:extLst>
              </a:tr>
              <a:tr h="411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50-59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0.58 (0.45, 0.75)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&lt;0.001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0.68 (0.53, 0.89)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17448"/>
                  </a:ext>
                </a:extLst>
              </a:tr>
              <a:tr h="411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 60+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0.84 (0.43, 1.61)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0.59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0.83 (0.43, 1.60)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0.573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31406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772B37-BC5E-8C84-B131-1E5269F96B23}"/>
              </a:ext>
            </a:extLst>
          </p:cNvPr>
          <p:cNvCxnSpPr>
            <a:cxnSpLocks/>
          </p:cNvCxnSpPr>
          <p:nvPr/>
        </p:nvCxnSpPr>
        <p:spPr>
          <a:xfrm>
            <a:off x="152400" y="912205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94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9AE8-F568-5AC1-9F90-BACB8C89C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Aging, HIV Prevention, Sexual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D31D4-AD59-A937-F199-A17E18D02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1999"/>
            <a:ext cx="9144000" cy="1312524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Jeffrey Kwong, DNP, MPH,AGPCNP-BC, FAANP, FAAN</a:t>
            </a:r>
          </a:p>
          <a:p>
            <a:r>
              <a:rPr lang="en-US" b="1" i="1" dirty="0"/>
              <a:t>Professor</a:t>
            </a:r>
            <a:r>
              <a:rPr lang="en-US" dirty="0"/>
              <a:t>, Rutgers University – Newark, NJ</a:t>
            </a:r>
          </a:p>
          <a:p>
            <a:r>
              <a:rPr lang="en-US" b="1" i="1" dirty="0"/>
              <a:t>Nurse Practitioner</a:t>
            </a:r>
            <a:r>
              <a:rPr lang="en-US" dirty="0"/>
              <a:t>, NYU Langone Medical Associates – New York, NY</a:t>
            </a:r>
          </a:p>
        </p:txBody>
      </p:sp>
    </p:spTree>
    <p:extLst>
      <p:ext uri="{BB962C8B-B14F-4D97-AF65-F5344CB8AC3E}">
        <p14:creationId xmlns:p14="http://schemas.microsoft.com/office/powerpoint/2010/main" val="1721386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8F1591C-FB13-AD03-D5EC-CCDD3604574D}"/>
              </a:ext>
            </a:extLst>
          </p:cNvPr>
          <p:cNvGrpSpPr/>
          <p:nvPr/>
        </p:nvGrpSpPr>
        <p:grpSpPr>
          <a:xfrm>
            <a:off x="4803532" y="902309"/>
            <a:ext cx="6901185" cy="5787145"/>
            <a:chOff x="4803532" y="902309"/>
            <a:chExt cx="6901185" cy="57871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5C4FFF-13D8-13FB-E86D-5D59FE7DA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3532" y="1054550"/>
              <a:ext cx="3225149" cy="446930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35D428A-0D92-ADCA-9E31-EE2C8653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5148" y="902309"/>
              <a:ext cx="3289569" cy="455857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A34204D-9C26-4481-5F58-22E8A072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434" y="5544956"/>
              <a:ext cx="2288996" cy="114449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2E9852-A10B-4227-BFBA-9408DEF42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940" y="5614773"/>
              <a:ext cx="2063500" cy="968684"/>
            </a:xfrm>
            <a:prstGeom prst="rect">
              <a:avLst/>
            </a:prstGeom>
          </p:spPr>
        </p:pic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D1F2E74-199B-374B-C836-2289E6A5CFF0}"/>
              </a:ext>
            </a:extLst>
          </p:cNvPr>
          <p:cNvSpPr txBox="1">
            <a:spLocks/>
          </p:cNvSpPr>
          <p:nvPr/>
        </p:nvSpPr>
        <p:spPr>
          <a:xfrm>
            <a:off x="128427" y="-4742"/>
            <a:ext cx="11935146" cy="9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HPTN 083: STIs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pic>
        <p:nvPicPr>
          <p:cNvPr id="34" name="!!Figure 1">
            <a:extLst>
              <a:ext uri="{FF2B5EF4-FFF2-40B4-BE49-F238E27FC236}">
                <a16:creationId xmlns:a16="http://schemas.microsoft.com/office/drawing/2014/main" id="{AA3116F7-5CD3-3534-91D4-79CA463CF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70" y="1033560"/>
            <a:ext cx="3780792" cy="446930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49E6427-D3DE-8833-5DB7-D56962ED2D0B}"/>
              </a:ext>
            </a:extLst>
          </p:cNvPr>
          <p:cNvSpPr/>
          <p:nvPr/>
        </p:nvSpPr>
        <p:spPr>
          <a:xfrm>
            <a:off x="1732731" y="6150889"/>
            <a:ext cx="2433711" cy="30777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C3618C-49B3-13D3-8AA4-0FCD23B2FC6C}"/>
              </a:ext>
            </a:extLst>
          </p:cNvPr>
          <p:cNvSpPr/>
          <p:nvPr/>
        </p:nvSpPr>
        <p:spPr>
          <a:xfrm>
            <a:off x="5533419" y="5261836"/>
            <a:ext cx="1435769" cy="223704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98841D-3B13-C8C3-22E3-B6B04D3C5294}"/>
              </a:ext>
            </a:extLst>
          </p:cNvPr>
          <p:cNvSpPr/>
          <p:nvPr/>
        </p:nvSpPr>
        <p:spPr>
          <a:xfrm>
            <a:off x="9222168" y="5194720"/>
            <a:ext cx="1435769" cy="233627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0117F3C-F913-962B-E42E-8FCA0617F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31" y="5625290"/>
            <a:ext cx="2022125" cy="105150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935CA8A-2C72-84D7-F43C-79EC3B5EC37F}"/>
              </a:ext>
            </a:extLst>
          </p:cNvPr>
          <p:cNvSpPr/>
          <p:nvPr/>
        </p:nvSpPr>
        <p:spPr>
          <a:xfrm>
            <a:off x="461080" y="1075540"/>
            <a:ext cx="418151" cy="367230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A8EB81-A1B6-0C31-3700-07A91BF6F0D7}"/>
              </a:ext>
            </a:extLst>
          </p:cNvPr>
          <p:cNvSpPr txBox="1"/>
          <p:nvPr/>
        </p:nvSpPr>
        <p:spPr>
          <a:xfrm rot="16200000">
            <a:off x="-1544394" y="3012179"/>
            <a:ext cx="442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11892"/>
                </a:solidFill>
                <a:latin typeface="Franklin Gothic Medium" panose="020B0603020102020204" pitchFamily="34" charset="0"/>
              </a:rPr>
              <a:t>HIV Incidence and 95% Confidence Interval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6377F0-10CD-288A-1ED9-3A5F7065EEEC}"/>
              </a:ext>
            </a:extLst>
          </p:cNvPr>
          <p:cNvSpPr/>
          <p:nvPr/>
        </p:nvSpPr>
        <p:spPr>
          <a:xfrm>
            <a:off x="1331528" y="1451943"/>
            <a:ext cx="1175724" cy="435686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2121CE-474F-1CA3-4EAF-9958A5BFD0EC}"/>
              </a:ext>
            </a:extLst>
          </p:cNvPr>
          <p:cNvSpPr/>
          <p:nvPr/>
        </p:nvSpPr>
        <p:spPr>
          <a:xfrm>
            <a:off x="2866108" y="1451943"/>
            <a:ext cx="1175724" cy="435686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5B5E01-FA08-9D12-1428-516D5269F34F}"/>
              </a:ext>
            </a:extLst>
          </p:cNvPr>
          <p:cNvSpPr/>
          <p:nvPr/>
        </p:nvSpPr>
        <p:spPr>
          <a:xfrm>
            <a:off x="1826603" y="5238843"/>
            <a:ext cx="1745988" cy="177741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A7C7B4-B1EA-F943-2E96-6FC4E313B47E}"/>
              </a:ext>
            </a:extLst>
          </p:cNvPr>
          <p:cNvSpPr/>
          <p:nvPr/>
        </p:nvSpPr>
        <p:spPr>
          <a:xfrm>
            <a:off x="1294257" y="3877634"/>
            <a:ext cx="532346" cy="609600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39C941-6B15-7985-ECD4-7730CBC96E3C}"/>
              </a:ext>
            </a:extLst>
          </p:cNvPr>
          <p:cNvSpPr/>
          <p:nvPr/>
        </p:nvSpPr>
        <p:spPr>
          <a:xfrm>
            <a:off x="2842161" y="3084122"/>
            <a:ext cx="493642" cy="1304782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BBECA4-5E15-340D-BE64-C3A81C86D208}"/>
              </a:ext>
            </a:extLst>
          </p:cNvPr>
          <p:cNvSpPr/>
          <p:nvPr/>
        </p:nvSpPr>
        <p:spPr>
          <a:xfrm>
            <a:off x="2089665" y="3257442"/>
            <a:ext cx="458469" cy="915221"/>
          </a:xfrm>
          <a:prstGeom prst="rect">
            <a:avLst/>
          </a:prstGeom>
          <a:noFill/>
          <a:ln w="508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37E74D-9239-DB5B-C4CF-426F4F566FFE}"/>
              </a:ext>
            </a:extLst>
          </p:cNvPr>
          <p:cNvSpPr/>
          <p:nvPr/>
        </p:nvSpPr>
        <p:spPr>
          <a:xfrm>
            <a:off x="3534114" y="2306012"/>
            <a:ext cx="507718" cy="1808982"/>
          </a:xfrm>
          <a:prstGeom prst="rect">
            <a:avLst/>
          </a:prstGeom>
          <a:noFill/>
          <a:ln w="508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E5E76F-FAAE-EF5F-A07A-432415B77778}"/>
              </a:ext>
            </a:extLst>
          </p:cNvPr>
          <p:cNvCxnSpPr>
            <a:cxnSpLocks/>
          </p:cNvCxnSpPr>
          <p:nvPr/>
        </p:nvCxnSpPr>
        <p:spPr>
          <a:xfrm flipH="1">
            <a:off x="1812111" y="3841031"/>
            <a:ext cx="292047" cy="26189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47B6F6-E29E-A484-D0FF-42CD25679FBF}"/>
              </a:ext>
            </a:extLst>
          </p:cNvPr>
          <p:cNvCxnSpPr>
            <a:cxnSpLocks/>
          </p:cNvCxnSpPr>
          <p:nvPr/>
        </p:nvCxnSpPr>
        <p:spPr>
          <a:xfrm flipH="1">
            <a:off x="3178239" y="3330396"/>
            <a:ext cx="485291" cy="54723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D0FDA48-ECA7-07CD-BA70-80D10498641A}"/>
              </a:ext>
            </a:extLst>
          </p:cNvPr>
          <p:cNvSpPr/>
          <p:nvPr/>
        </p:nvSpPr>
        <p:spPr>
          <a:xfrm>
            <a:off x="128427" y="982296"/>
            <a:ext cx="11935146" cy="5707158"/>
          </a:xfrm>
          <a:prstGeom prst="rect">
            <a:avLst/>
          </a:prstGeom>
          <a:solidFill>
            <a:srgbClr val="FFFFFF">
              <a:alpha val="875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707280">
                    <a:srgbClr val="FFFFFF">
                      <a:alpha val="12000"/>
                    </a:srgbClr>
                  </a:glo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HIV prevention efficacy is maintained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707280">
                    <a:srgbClr val="FFFFFF">
                      <a:alpha val="12000"/>
                    </a:srgbClr>
                  </a:glow>
                </a:effectLst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the presence of  Bacterial STIs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AB173-93B3-FB63-09CC-3C6E6A040A5F}"/>
              </a:ext>
            </a:extLst>
          </p:cNvPr>
          <p:cNvSpPr txBox="1"/>
          <p:nvPr/>
        </p:nvSpPr>
        <p:spPr>
          <a:xfrm>
            <a:off x="0" y="6611779"/>
            <a:ext cx="60939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1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Clement ME et al. CROI 2024. Abstract #131 | Clement ME et al. CID. 2024. </a:t>
            </a:r>
            <a:r>
              <a:rPr lang="en-US" sz="1000" dirty="0"/>
              <a:t>ciae572</a:t>
            </a:r>
            <a:r>
              <a:rPr lang="en-ZA" sz="10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ZA" sz="1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10FA9C-02FB-CFA6-46FC-60D03B878F0B}"/>
              </a:ext>
            </a:extLst>
          </p:cNvPr>
          <p:cNvCxnSpPr>
            <a:cxnSpLocks/>
          </p:cNvCxnSpPr>
          <p:nvPr/>
        </p:nvCxnSpPr>
        <p:spPr>
          <a:xfrm>
            <a:off x="152400" y="912205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2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75185A3-9E49-E4A9-6AD9-E62520571146}"/>
              </a:ext>
            </a:extLst>
          </p:cNvPr>
          <p:cNvSpPr txBox="1">
            <a:spLocks/>
          </p:cNvSpPr>
          <p:nvPr/>
        </p:nvSpPr>
        <p:spPr>
          <a:xfrm>
            <a:off x="-50105" y="13151"/>
            <a:ext cx="12191999" cy="9395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80"/>
                </a:solidFill>
              </a:rPr>
              <a:t>HPTN 083: </a:t>
            </a:r>
            <a:r>
              <a:rPr lang="en-US" sz="2800" b="1" dirty="0">
                <a:solidFill>
                  <a:srgbClr val="00008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Performance characteristics of HIV RNA screening with CAB-LA PrEP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F161E-9DE6-F08A-FAD9-CAB405EECDEB}"/>
              </a:ext>
            </a:extLst>
          </p:cNvPr>
          <p:cNvGrpSpPr/>
          <p:nvPr/>
        </p:nvGrpSpPr>
        <p:grpSpPr>
          <a:xfrm>
            <a:off x="368992" y="1044042"/>
            <a:ext cx="5342877" cy="2444119"/>
            <a:chOff x="368992" y="1044042"/>
            <a:chExt cx="5342877" cy="24441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C35227-E55C-2930-B5BD-088A5A0F3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992" y="1413374"/>
              <a:ext cx="5342877" cy="20747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0C2E2C-1811-08E2-64CF-05689F1022DB}"/>
                </a:ext>
              </a:extLst>
            </p:cNvPr>
            <p:cNvSpPr txBox="1"/>
            <p:nvPr/>
          </p:nvSpPr>
          <p:spPr>
            <a:xfrm>
              <a:off x="368992" y="1044042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Study Design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16DD91-20B9-9094-EDBC-1060F86E3E74}"/>
              </a:ext>
            </a:extLst>
          </p:cNvPr>
          <p:cNvGrpSpPr/>
          <p:nvPr/>
        </p:nvGrpSpPr>
        <p:grpSpPr>
          <a:xfrm>
            <a:off x="414401" y="3655930"/>
            <a:ext cx="5297468" cy="2837109"/>
            <a:chOff x="414401" y="3711015"/>
            <a:chExt cx="5297468" cy="28371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DA3625-2A87-F4AF-1A06-E7E9056D6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403" y="4058437"/>
              <a:ext cx="5297466" cy="24896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948506-9BD0-8C0E-D0EE-FE7DBCCF333D}"/>
                </a:ext>
              </a:extLst>
            </p:cNvPr>
            <p:cNvSpPr txBox="1"/>
            <p:nvPr/>
          </p:nvSpPr>
          <p:spPr>
            <a:xfrm>
              <a:off x="414401" y="3711015"/>
              <a:ext cx="3221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Population Characteristics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5C5FD27-5787-50EC-7738-0882E7E44F50}"/>
              </a:ext>
            </a:extLst>
          </p:cNvPr>
          <p:cNvSpPr txBox="1"/>
          <p:nvPr/>
        </p:nvSpPr>
        <p:spPr>
          <a:xfrm>
            <a:off x="6160408" y="1041975"/>
            <a:ext cx="98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1C86CC5B-55EA-426D-D1FB-AEEE11F4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1779"/>
            <a:ext cx="6031592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0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Landovitz</a:t>
            </a: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AIDS 2024. </a:t>
            </a:r>
            <a:r>
              <a:rPr kumimoji="0" lang="en-US" altLang="en-US" sz="10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Abstr</a:t>
            </a: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OAE0406LB.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AD1692-5C7C-18B4-B5A8-74B0BFDDE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0945"/>
            <a:ext cx="5943600" cy="4569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9DD132-5AE7-C003-56D6-EBA984193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90945"/>
            <a:ext cx="5943600" cy="4194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ED1A8-B0F0-34BF-A184-97864144C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390945"/>
            <a:ext cx="5943600" cy="419443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695EE9-A4D9-6B40-61B8-823A39F22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903" y="6152741"/>
            <a:ext cx="5079694" cy="4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76C375C-401F-79D1-CB8A-C45FCCB5AFB3}"/>
              </a:ext>
            </a:extLst>
          </p:cNvPr>
          <p:cNvSpPr txBox="1"/>
          <p:nvPr/>
        </p:nvSpPr>
        <p:spPr>
          <a:xfrm>
            <a:off x="0" y="6611779"/>
            <a:ext cx="40959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Landovitz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CROI 2024, Abstract 128 |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Voldal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IAS 2023, Abstract 5788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F62813-271F-A6BA-A71B-735A67AA5703}"/>
              </a:ext>
            </a:extLst>
          </p:cNvPr>
          <p:cNvSpPr txBox="1">
            <a:spLocks/>
          </p:cNvSpPr>
          <p:nvPr/>
        </p:nvSpPr>
        <p:spPr>
          <a:xfrm>
            <a:off x="6729" y="170911"/>
            <a:ext cx="12192000" cy="8719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PPV of HIV Testing Algorithms with CAB-LA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5C0184-4EB4-AB6D-2A0D-4F95254CA871}"/>
              </a:ext>
            </a:extLst>
          </p:cNvPr>
          <p:cNvSpPr txBox="1"/>
          <p:nvPr/>
        </p:nvSpPr>
        <p:spPr>
          <a:xfrm>
            <a:off x="2765733" y="1209907"/>
            <a:ext cx="235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HPTN 083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AF4EED-38E7-D4CA-4B2B-AE8138689DCE}"/>
              </a:ext>
            </a:extLst>
          </p:cNvPr>
          <p:cNvSpPr txBox="1"/>
          <p:nvPr/>
        </p:nvSpPr>
        <p:spPr>
          <a:xfrm>
            <a:off x="5696541" y="1194667"/>
            <a:ext cx="231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HPTN 084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670DDC-3C9A-EF32-D80C-F5C74644765E}"/>
              </a:ext>
            </a:extLst>
          </p:cNvPr>
          <p:cNvSpPr txBox="1"/>
          <p:nvPr/>
        </p:nvSpPr>
        <p:spPr>
          <a:xfrm>
            <a:off x="2679171" y="176192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TDF/FTC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821C3D-AE9F-E89E-488F-ED5C1B99D627}"/>
              </a:ext>
            </a:extLst>
          </p:cNvPr>
          <p:cNvSpPr txBox="1"/>
          <p:nvPr/>
        </p:nvSpPr>
        <p:spPr>
          <a:xfrm>
            <a:off x="4437785" y="176192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5C2329-BE0A-1718-7338-D33D2F35F4EE}"/>
              </a:ext>
            </a:extLst>
          </p:cNvPr>
          <p:cNvSpPr txBox="1"/>
          <p:nvPr/>
        </p:nvSpPr>
        <p:spPr>
          <a:xfrm>
            <a:off x="5609979" y="176192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TDF/FTC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5457EE-D143-0357-C654-E8B5B065CDF9}"/>
              </a:ext>
            </a:extLst>
          </p:cNvPr>
          <p:cNvSpPr txBox="1"/>
          <p:nvPr/>
        </p:nvSpPr>
        <p:spPr>
          <a:xfrm>
            <a:off x="7329252" y="176192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77D6E7-0DFD-20B5-B3B8-780C5475F095}"/>
              </a:ext>
            </a:extLst>
          </p:cNvPr>
          <p:cNvSpPr txBox="1"/>
          <p:nvPr/>
        </p:nvSpPr>
        <p:spPr>
          <a:xfrm>
            <a:off x="2851494" y="223495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91%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8EEDE-61F0-0578-1B63-C1725997ABBD}"/>
              </a:ext>
            </a:extLst>
          </p:cNvPr>
          <p:cNvSpPr txBox="1"/>
          <p:nvPr/>
        </p:nvSpPr>
        <p:spPr>
          <a:xfrm>
            <a:off x="4379275" y="223495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84%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4E518D-C307-0359-B8E7-F01B0C837C11}"/>
              </a:ext>
            </a:extLst>
          </p:cNvPr>
          <p:cNvSpPr txBox="1"/>
          <p:nvPr/>
        </p:nvSpPr>
        <p:spPr>
          <a:xfrm>
            <a:off x="5782302" y="223495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86%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F679D3-C4ED-F0D4-12E5-E1534373C278}"/>
              </a:ext>
            </a:extLst>
          </p:cNvPr>
          <p:cNvSpPr txBox="1"/>
          <p:nvPr/>
        </p:nvSpPr>
        <p:spPr>
          <a:xfrm>
            <a:off x="7270742" y="223495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AE6FC-F7E9-0DA5-831F-3E6F53A9564A}"/>
              </a:ext>
            </a:extLst>
          </p:cNvPr>
          <p:cNvSpPr txBox="1"/>
          <p:nvPr/>
        </p:nvSpPr>
        <p:spPr>
          <a:xfrm>
            <a:off x="2851494" y="281726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1B06F3-0D8C-6D48-0AD6-B09EDECC8C0A}"/>
              </a:ext>
            </a:extLst>
          </p:cNvPr>
          <p:cNvSpPr txBox="1"/>
          <p:nvPr/>
        </p:nvSpPr>
        <p:spPr>
          <a:xfrm>
            <a:off x="4379275" y="281726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EE7785-521E-B75A-7BA0-7E607A97DD09}"/>
              </a:ext>
            </a:extLst>
          </p:cNvPr>
          <p:cNvSpPr txBox="1"/>
          <p:nvPr/>
        </p:nvSpPr>
        <p:spPr>
          <a:xfrm>
            <a:off x="5696541" y="2817260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D16A53-9B7A-29A9-2D10-B5107DE85FC9}"/>
              </a:ext>
            </a:extLst>
          </p:cNvPr>
          <p:cNvSpPr txBox="1"/>
          <p:nvPr/>
        </p:nvSpPr>
        <p:spPr>
          <a:xfrm>
            <a:off x="6908496" y="2705768"/>
            <a:ext cx="152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Insufficient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</a:p>
        </p:txBody>
      </p:sp>
      <p:pic>
        <p:nvPicPr>
          <p:cNvPr id="35" name="Picture 34" descr="A group of test tubes&#10;&#10;Description automatically generated">
            <a:extLst>
              <a:ext uri="{FF2B5EF4-FFF2-40B4-BE49-F238E27FC236}">
                <a16:creationId xmlns:a16="http://schemas.microsoft.com/office/drawing/2014/main" id="{1823D340-537C-9F4C-D4C3-F872F41DF7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8" t="20285" r="75545" b="32857"/>
          <a:stretch/>
        </p:blipFill>
        <p:spPr>
          <a:xfrm>
            <a:off x="1602201" y="3370789"/>
            <a:ext cx="208751" cy="548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C77041-B8FA-D169-2896-2EEEE3032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8" y="2191462"/>
            <a:ext cx="259080" cy="548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B80D60-5179-2A31-6B8F-9B79D1CE3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8" y="2773772"/>
            <a:ext cx="259080" cy="5486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367C39-BF2A-BA1A-568A-C4333FB62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75" y="2773772"/>
            <a:ext cx="259080" cy="5486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C43CF3-7566-B8A0-3E61-9325223E5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8" y="3370789"/>
            <a:ext cx="259080" cy="54864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5DA4AA-F495-D57D-005F-EA5C47E81F77}"/>
              </a:ext>
            </a:extLst>
          </p:cNvPr>
          <p:cNvSpPr txBox="1"/>
          <p:nvPr/>
        </p:nvSpPr>
        <p:spPr>
          <a:xfrm>
            <a:off x="1041261" y="399443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</a:p>
        </p:txBody>
      </p:sp>
      <p:pic>
        <p:nvPicPr>
          <p:cNvPr id="43" name="Picture 42" descr="A group of test tubes&#10;&#10;Description automatically generated">
            <a:extLst>
              <a:ext uri="{FF2B5EF4-FFF2-40B4-BE49-F238E27FC236}">
                <a16:creationId xmlns:a16="http://schemas.microsoft.com/office/drawing/2014/main" id="{3470DD6C-2B3E-673E-56FC-8C6586ED9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8" t="20285" r="75545" b="32857"/>
          <a:stretch/>
        </p:blipFill>
        <p:spPr>
          <a:xfrm>
            <a:off x="1598860" y="3950942"/>
            <a:ext cx="208751" cy="5486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E6AD28D-F2B6-A81B-CFFD-D43CE9A6F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64" y="3950942"/>
            <a:ext cx="259080" cy="5486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6E30FD4-7A35-EC3E-1B42-09CA7A64D525}"/>
              </a:ext>
            </a:extLst>
          </p:cNvPr>
          <p:cNvSpPr txBox="1"/>
          <p:nvPr/>
        </p:nvSpPr>
        <p:spPr>
          <a:xfrm>
            <a:off x="943610" y="341427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</a:p>
        </p:txBody>
      </p:sp>
      <p:pic>
        <p:nvPicPr>
          <p:cNvPr id="46" name="Picture 45" descr="A group of test tubes&#10;&#10;Description automatically generated">
            <a:extLst>
              <a:ext uri="{FF2B5EF4-FFF2-40B4-BE49-F238E27FC236}">
                <a16:creationId xmlns:a16="http://schemas.microsoft.com/office/drawing/2014/main" id="{B332DE5E-79BC-0634-127C-CB9A9B3854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8" t="20285" r="75545" b="32857"/>
          <a:stretch/>
        </p:blipFill>
        <p:spPr>
          <a:xfrm>
            <a:off x="713293" y="4554183"/>
            <a:ext cx="208751" cy="5486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BAC3794-D360-4C3F-CECC-1B14F042AB66}"/>
              </a:ext>
            </a:extLst>
          </p:cNvPr>
          <p:cNvSpPr txBox="1"/>
          <p:nvPr/>
        </p:nvSpPr>
        <p:spPr>
          <a:xfrm>
            <a:off x="2765733" y="3432874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B79D06-F9B0-E910-53A3-C93CCEEED39F}"/>
              </a:ext>
            </a:extLst>
          </p:cNvPr>
          <p:cNvSpPr txBox="1"/>
          <p:nvPr/>
        </p:nvSpPr>
        <p:spPr>
          <a:xfrm>
            <a:off x="4293514" y="3432874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300F6F-62F6-1EF8-540D-2DAF3C933ABF}"/>
              </a:ext>
            </a:extLst>
          </p:cNvPr>
          <p:cNvSpPr txBox="1"/>
          <p:nvPr/>
        </p:nvSpPr>
        <p:spPr>
          <a:xfrm>
            <a:off x="5696541" y="3432874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014D2E-4EFA-F742-A3B1-B92CC8BBD580}"/>
              </a:ext>
            </a:extLst>
          </p:cNvPr>
          <p:cNvSpPr txBox="1"/>
          <p:nvPr/>
        </p:nvSpPr>
        <p:spPr>
          <a:xfrm>
            <a:off x="7184981" y="3395680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4613B6-E530-ABEF-3C06-3FBEC9D6B8A6}"/>
              </a:ext>
            </a:extLst>
          </p:cNvPr>
          <p:cNvSpPr txBox="1"/>
          <p:nvPr/>
        </p:nvSpPr>
        <p:spPr>
          <a:xfrm>
            <a:off x="2851494" y="399443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414F1A-41FB-47BA-FD67-A16A5449C2F1}"/>
              </a:ext>
            </a:extLst>
          </p:cNvPr>
          <p:cNvSpPr txBox="1"/>
          <p:nvPr/>
        </p:nvSpPr>
        <p:spPr>
          <a:xfrm>
            <a:off x="4379275" y="399443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23CBA-D0FE-D9E0-9A2A-5182F91BFAB0}"/>
              </a:ext>
            </a:extLst>
          </p:cNvPr>
          <p:cNvSpPr txBox="1"/>
          <p:nvPr/>
        </p:nvSpPr>
        <p:spPr>
          <a:xfrm>
            <a:off x="5782302" y="399443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62%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3491AA-C81B-2A66-2FA6-D309C609EF78}"/>
              </a:ext>
            </a:extLst>
          </p:cNvPr>
          <p:cNvSpPr txBox="1"/>
          <p:nvPr/>
        </p:nvSpPr>
        <p:spPr>
          <a:xfrm>
            <a:off x="7270742" y="399443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BF411AC-DF80-6DE6-6C17-77DA763651F3}"/>
              </a:ext>
            </a:extLst>
          </p:cNvPr>
          <p:cNvSpPr txBox="1"/>
          <p:nvPr/>
        </p:nvSpPr>
        <p:spPr>
          <a:xfrm>
            <a:off x="2851494" y="4597671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86%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13C1D67-DBC6-66BF-5777-F6B517242A54}"/>
              </a:ext>
            </a:extLst>
          </p:cNvPr>
          <p:cNvSpPr txBox="1"/>
          <p:nvPr/>
        </p:nvSpPr>
        <p:spPr>
          <a:xfrm>
            <a:off x="4379275" y="4597671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66%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168DE61-6C14-D56A-9460-83B3BBCEB50C}"/>
              </a:ext>
            </a:extLst>
          </p:cNvPr>
          <p:cNvSpPr txBox="1"/>
          <p:nvPr/>
        </p:nvSpPr>
        <p:spPr>
          <a:xfrm>
            <a:off x="5782302" y="4597671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079C8E-3DEF-7E47-23FE-5B44F3AE2767}"/>
              </a:ext>
            </a:extLst>
          </p:cNvPr>
          <p:cNvSpPr txBox="1"/>
          <p:nvPr/>
        </p:nvSpPr>
        <p:spPr>
          <a:xfrm>
            <a:off x="7270742" y="4597671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17%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4E8B-A34E-2CD9-C7FF-B51EC7083F7C}"/>
              </a:ext>
            </a:extLst>
          </p:cNvPr>
          <p:cNvCxnSpPr>
            <a:cxnSpLocks/>
          </p:cNvCxnSpPr>
          <p:nvPr/>
        </p:nvCxnSpPr>
        <p:spPr>
          <a:xfrm>
            <a:off x="5379890" y="1696449"/>
            <a:ext cx="0" cy="5030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D2793A-9028-223E-C65F-77B7221F54E2}"/>
              </a:ext>
            </a:extLst>
          </p:cNvPr>
          <p:cNvCxnSpPr>
            <a:cxnSpLocks/>
          </p:cNvCxnSpPr>
          <p:nvPr/>
        </p:nvCxnSpPr>
        <p:spPr>
          <a:xfrm flipH="1">
            <a:off x="485303" y="1696449"/>
            <a:ext cx="84379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BECFC-8786-5A94-4E86-9FD9CA17B775}"/>
              </a:ext>
            </a:extLst>
          </p:cNvPr>
          <p:cNvCxnSpPr>
            <a:cxnSpLocks/>
          </p:cNvCxnSpPr>
          <p:nvPr/>
        </p:nvCxnSpPr>
        <p:spPr>
          <a:xfrm flipH="1">
            <a:off x="496933" y="2121452"/>
            <a:ext cx="842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39DC56-629F-3CCA-A80E-61342848D119}"/>
              </a:ext>
            </a:extLst>
          </p:cNvPr>
          <p:cNvCxnSpPr>
            <a:cxnSpLocks/>
          </p:cNvCxnSpPr>
          <p:nvPr/>
        </p:nvCxnSpPr>
        <p:spPr>
          <a:xfrm>
            <a:off x="442909" y="1017994"/>
            <a:ext cx="113061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group of test tubes&#10;&#10;Description automatically generated">
            <a:extLst>
              <a:ext uri="{FF2B5EF4-FFF2-40B4-BE49-F238E27FC236}">
                <a16:creationId xmlns:a16="http://schemas.microsoft.com/office/drawing/2014/main" id="{A9ED067A-A978-57AF-17EE-889D598A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883" t="21885" r="4290" b="31257"/>
          <a:stretch/>
        </p:blipFill>
        <p:spPr>
          <a:xfrm>
            <a:off x="713291" y="5790930"/>
            <a:ext cx="208751" cy="548640"/>
          </a:xfrm>
          <a:prstGeom prst="rect">
            <a:avLst/>
          </a:prstGeom>
        </p:spPr>
      </p:pic>
      <p:pic>
        <p:nvPicPr>
          <p:cNvPr id="8" name="Picture 7" descr="A group of test tubes&#10;&#10;Description automatically generated">
            <a:extLst>
              <a:ext uri="{FF2B5EF4-FFF2-40B4-BE49-F238E27FC236}">
                <a16:creationId xmlns:a16="http://schemas.microsoft.com/office/drawing/2014/main" id="{B7190FDE-A723-453A-60B9-9FF1A2424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883" t="21885" r="4290" b="31257"/>
          <a:stretch/>
        </p:blipFill>
        <p:spPr>
          <a:xfrm>
            <a:off x="713292" y="5166753"/>
            <a:ext cx="208751" cy="548640"/>
          </a:xfrm>
          <a:prstGeom prst="rect">
            <a:avLst/>
          </a:prstGeom>
        </p:spPr>
      </p:pic>
      <p:pic>
        <p:nvPicPr>
          <p:cNvPr id="14" name="Picture 13" descr="A group of test tubes&#10;&#10;Description automatically generated">
            <a:extLst>
              <a:ext uri="{FF2B5EF4-FFF2-40B4-BE49-F238E27FC236}">
                <a16:creationId xmlns:a16="http://schemas.microsoft.com/office/drawing/2014/main" id="{60D60151-E8AD-87BB-92CC-F22D53E5C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883" t="21885" r="4290" b="31257"/>
          <a:stretch/>
        </p:blipFill>
        <p:spPr>
          <a:xfrm>
            <a:off x="9906859" y="4358572"/>
            <a:ext cx="347919" cy="914400"/>
          </a:xfrm>
          <a:prstGeom prst="rect">
            <a:avLst/>
          </a:prstGeom>
        </p:spPr>
      </p:pic>
      <p:pic>
        <p:nvPicPr>
          <p:cNvPr id="15" name="Picture 14" descr="A group of test tubes&#10;&#10;Description automatically generated">
            <a:extLst>
              <a:ext uri="{FF2B5EF4-FFF2-40B4-BE49-F238E27FC236}">
                <a16:creationId xmlns:a16="http://schemas.microsoft.com/office/drawing/2014/main" id="{57044DB4-9DEC-D98B-BDE3-3906B64A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8" t="20285" r="75545" b="32857"/>
          <a:stretch/>
        </p:blipFill>
        <p:spPr>
          <a:xfrm>
            <a:off x="9906859" y="3206506"/>
            <a:ext cx="347919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41A5FB-66CB-8319-2551-2289E5153F17}"/>
              </a:ext>
            </a:extLst>
          </p:cNvPr>
          <p:cNvSpPr txBox="1"/>
          <p:nvPr/>
        </p:nvSpPr>
        <p:spPr>
          <a:xfrm>
            <a:off x="10371569" y="232697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Rapid test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40956B-FB65-CB81-7B45-004253A9790B}"/>
              </a:ext>
            </a:extLst>
          </p:cNvPr>
          <p:cNvGrpSpPr>
            <a:grpSpLocks noChangeAspect="1"/>
          </p:cNvGrpSpPr>
          <p:nvPr/>
        </p:nvGrpSpPr>
        <p:grpSpPr>
          <a:xfrm>
            <a:off x="9906859" y="2054440"/>
            <a:ext cx="347919" cy="914400"/>
            <a:chOff x="2030496" y="2350226"/>
            <a:chExt cx="1148132" cy="3017520"/>
          </a:xfrm>
        </p:grpSpPr>
        <p:pic>
          <p:nvPicPr>
            <p:cNvPr id="20" name="Picture 19" descr="A group of test tubes&#10;&#10;Description automatically generated">
              <a:extLst>
                <a:ext uri="{FF2B5EF4-FFF2-40B4-BE49-F238E27FC236}">
                  <a16:creationId xmlns:a16="http://schemas.microsoft.com/office/drawing/2014/main" id="{8DF11ECD-024C-3DEC-06CC-A88770B63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5426" t="20971" r="36747" b="32171"/>
            <a:stretch/>
          </p:blipFill>
          <p:spPr>
            <a:xfrm>
              <a:off x="2030496" y="2350226"/>
              <a:ext cx="1148132" cy="301752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6B29E6D-E4D9-C6DE-7493-1ED95A3D2DFE}"/>
                </a:ext>
              </a:extLst>
            </p:cNvPr>
            <p:cNvSpPr/>
            <p:nvPr/>
          </p:nvSpPr>
          <p:spPr>
            <a:xfrm>
              <a:off x="2398965" y="3326672"/>
              <a:ext cx="345671" cy="446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2F65B1B-F091-83DA-D0AF-23932A7C86A5}"/>
              </a:ext>
            </a:extLst>
          </p:cNvPr>
          <p:cNvSpPr txBox="1"/>
          <p:nvPr/>
        </p:nvSpPr>
        <p:spPr>
          <a:xfrm>
            <a:off x="10371569" y="348801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Ag/Ab test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DC9DAE-0238-7AC4-9839-9EE8403451CB}"/>
              </a:ext>
            </a:extLst>
          </p:cNvPr>
          <p:cNvSpPr txBox="1"/>
          <p:nvPr/>
        </p:nvSpPr>
        <p:spPr>
          <a:xfrm>
            <a:off x="10371569" y="464905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RNA test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4A9916-18FE-890B-A519-CDBC9E3242A3}"/>
              </a:ext>
            </a:extLst>
          </p:cNvPr>
          <p:cNvSpPr/>
          <p:nvPr/>
        </p:nvSpPr>
        <p:spPr>
          <a:xfrm>
            <a:off x="9569669" y="1696449"/>
            <a:ext cx="2396359" cy="390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551A92-9E05-9FE6-DE00-2ED65DDF1943}"/>
              </a:ext>
            </a:extLst>
          </p:cNvPr>
          <p:cNvSpPr txBox="1"/>
          <p:nvPr/>
        </p:nvSpPr>
        <p:spPr>
          <a:xfrm>
            <a:off x="926702" y="5166753"/>
            <a:ext cx="1721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 6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(on product)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7EA159D-A129-AEDE-7FF0-6939FD25A4BB}"/>
              </a:ext>
            </a:extLst>
          </p:cNvPr>
          <p:cNvSpPr txBox="1"/>
          <p:nvPr/>
        </p:nvSpPr>
        <p:spPr>
          <a:xfrm>
            <a:off x="943610" y="5793907"/>
            <a:ext cx="1721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6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(initiation)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C976AF-CBC4-9A0E-48D2-5B98D0800431}"/>
              </a:ext>
            </a:extLst>
          </p:cNvPr>
          <p:cNvSpPr txBox="1"/>
          <p:nvPr/>
        </p:nvSpPr>
        <p:spPr>
          <a:xfrm>
            <a:off x="2910099" y="521024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N/A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254B1CA-0231-2F00-0653-D09C40961100}"/>
              </a:ext>
            </a:extLst>
          </p:cNvPr>
          <p:cNvSpPr txBox="1"/>
          <p:nvPr/>
        </p:nvSpPr>
        <p:spPr>
          <a:xfrm>
            <a:off x="2910099" y="582280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N/A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718385-D8B8-137F-F6C5-6A3EB811FC14}"/>
              </a:ext>
            </a:extLst>
          </p:cNvPr>
          <p:cNvSpPr txBox="1"/>
          <p:nvPr/>
        </p:nvSpPr>
        <p:spPr>
          <a:xfrm>
            <a:off x="4460357" y="5205445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EB8BE0-183C-AF38-58E5-978C7F17D1FE}"/>
              </a:ext>
            </a:extLst>
          </p:cNvPr>
          <p:cNvSpPr txBox="1"/>
          <p:nvPr/>
        </p:nvSpPr>
        <p:spPr>
          <a:xfrm>
            <a:off x="5820159" y="520775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N/A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42305F-337E-D136-17EE-F9DB0B15C000}"/>
              </a:ext>
            </a:extLst>
          </p:cNvPr>
          <p:cNvSpPr txBox="1"/>
          <p:nvPr/>
        </p:nvSpPr>
        <p:spPr>
          <a:xfrm>
            <a:off x="6882953" y="5113111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forthcoming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72E525-033B-16D2-2E91-C89B0287A131}"/>
              </a:ext>
            </a:extLst>
          </p:cNvPr>
          <p:cNvSpPr txBox="1"/>
          <p:nvPr/>
        </p:nvSpPr>
        <p:spPr>
          <a:xfrm>
            <a:off x="4374596" y="582483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8A6EB7-E738-9EDD-2FD8-6A23F9BC6C51}"/>
              </a:ext>
            </a:extLst>
          </p:cNvPr>
          <p:cNvSpPr txBox="1"/>
          <p:nvPr/>
        </p:nvSpPr>
        <p:spPr>
          <a:xfrm>
            <a:off x="5820159" y="5827144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N/A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B2CC37B-F841-EA0B-011A-E4645B1EDB98}"/>
              </a:ext>
            </a:extLst>
          </p:cNvPr>
          <p:cNvSpPr txBox="1"/>
          <p:nvPr/>
        </p:nvSpPr>
        <p:spPr>
          <a:xfrm>
            <a:off x="6882953" y="5734906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forthcoming</a:t>
            </a:r>
          </a:p>
        </p:txBody>
      </p:sp>
    </p:spTree>
    <p:extLst>
      <p:ext uri="{BB962C8B-B14F-4D97-AF65-F5344CB8AC3E}">
        <p14:creationId xmlns:p14="http://schemas.microsoft.com/office/powerpoint/2010/main" val="2427243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3D9031-314B-4D4D-B4E8-52267C56E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2693987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tx2"/>
                </a:solidFill>
                <a:latin typeface="Arial Black" pitchFamily="34" charset="0"/>
              </a:rPr>
              <a:t>Thank you!</a:t>
            </a:r>
            <a:br>
              <a:rPr lang="en-US" sz="8000" dirty="0">
                <a:solidFill>
                  <a:schemeClr val="tx2"/>
                </a:solidFill>
                <a:latin typeface="Arial Black" pitchFamily="34" charset="0"/>
              </a:rPr>
            </a:br>
            <a:br>
              <a:rPr lang="en-US" sz="5300" dirty="0">
                <a:solidFill>
                  <a:schemeClr val="tx2"/>
                </a:solidFill>
                <a:latin typeface="Arial Black" pitchFamily="34" charset="0"/>
              </a:rPr>
            </a:br>
            <a:r>
              <a:rPr lang="en-US" sz="4000" dirty="0">
                <a:solidFill>
                  <a:schemeClr val="tx2"/>
                </a:solidFill>
                <a:latin typeface="Arial Black" pitchFamily="34" charset="0"/>
              </a:rPr>
              <a:t>Questions?</a:t>
            </a:r>
            <a:br>
              <a:rPr lang="en-US" sz="4000" dirty="0">
                <a:solidFill>
                  <a:schemeClr val="tx2"/>
                </a:solidFill>
                <a:latin typeface="Arial Black" pitchFamily="34" charset="0"/>
              </a:rPr>
            </a:br>
            <a:r>
              <a:rPr lang="en-US" sz="4000" dirty="0" err="1">
                <a:solidFill>
                  <a:schemeClr val="tx2"/>
                </a:solidFill>
                <a:latin typeface="Arial Black" pitchFamily="34" charset="0"/>
              </a:rPr>
              <a:t>rlandovitz@mednet.ucla.edu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24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29E9AD-7E91-B65B-740C-B5789C03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HIV Prevention Policy Update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6919A-5BB6-AA43-FA38-5A47E55B45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7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A09F9E-9CAC-4A41-2E60-9401531C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043E6-76EA-4E1A-5830-D490100484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5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08EF0A-F820-A36E-067C-1B2314FE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/>
              <a:t>EXCITING POLICY News!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BDB55-48B2-CB03-6334-4C9E37AA90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33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F93B3D-ECC1-720F-3C1B-58075DC1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MEDICARE AND PREP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9AC61-159E-18F7-72D8-B623998371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60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52C8A-C417-78B1-E5D7-633C438A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/>
              <a:t>Medicare </a:t>
            </a:r>
            <a:br>
              <a:rPr lang="en-US"/>
            </a:br>
            <a:r>
              <a:rPr lang="en-US"/>
              <a:t>Pre-exposure Prophylaxis (PrEP)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9C5D2-B49D-4E66-D5FC-A2C2281185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83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617848-A383-9A95-FDBD-A6DE27B7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important information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82CFF-5169-0EF0-EC63-937118F9BC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5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873236-8744-2088-0299-D27EE06913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006" y="4983500"/>
            <a:ext cx="4389120" cy="1002319"/>
          </a:xfrm>
        </p:spPr>
        <p:txBody>
          <a:bodyPr wrap="square" anchor="t">
            <a:normAutofit/>
          </a:bodyPr>
          <a:lstStyle/>
          <a:p>
            <a:r>
              <a:rPr lang="en-US" b="0" i="0" dirty="0">
                <a:effectLst/>
              </a:rPr>
              <a:t>58 million in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b="0" i="0" dirty="0">
                <a:effectLst/>
              </a:rPr>
              <a:t> 82 million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DE3128-D81A-55EE-8CCE-F506E4759A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5366" y="2197450"/>
            <a:ext cx="5409398" cy="808038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U.S., the number of 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dults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65 yrs and older is projected to increase 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47%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2050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enior women at the beach">
            <a:extLst>
              <a:ext uri="{FF2B5EF4-FFF2-40B4-BE49-F238E27FC236}">
                <a16:creationId xmlns:a16="http://schemas.microsoft.com/office/drawing/2014/main" id="{76A348E2-86FB-A230-396C-CFCC1D5E4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8519" b="1"/>
          <a:stretch/>
        </p:blipFill>
        <p:spPr>
          <a:xfrm>
            <a:off x="6630736" y="567892"/>
            <a:ext cx="5561263" cy="629010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621E66-8F71-2061-8519-3BE80E2DD03A}"/>
              </a:ext>
            </a:extLst>
          </p:cNvPr>
          <p:cNvSpPr txBox="1"/>
          <p:nvPr/>
        </p:nvSpPr>
        <p:spPr>
          <a:xfrm>
            <a:off x="345729" y="6002179"/>
            <a:ext cx="5648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0" i="0">
                <a:solidFill>
                  <a:srgbClr val="2B2B2B"/>
                </a:solidFill>
                <a:effectLst/>
                <a:latin typeface="+mn-lt"/>
              </a:rPr>
              <a:t>U.S. Census Bureau, </a:t>
            </a:r>
            <a:r>
              <a:rPr lang="fr-FR" sz="1000" b="0" i="0" u="sng">
                <a:solidFill>
                  <a:srgbClr val="2375BB"/>
                </a:solidFill>
                <a:effectLst/>
                <a:latin typeface="+mn-lt"/>
                <a:hlinkClick r:id="rId5"/>
              </a:rPr>
              <a:t>2023 National Population Projections Tables: Main Series</a:t>
            </a:r>
            <a:r>
              <a:rPr lang="fr-FR" sz="1000" b="0" i="0">
                <a:solidFill>
                  <a:srgbClr val="2B2B2B"/>
                </a:solidFill>
                <a:effectLst/>
                <a:latin typeface="+mn-lt"/>
              </a:rPr>
              <a:t>.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050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87AD60-3977-728B-4445-E8A11416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CDC HIV Testing Guidelines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F65C9-9750-6A18-59F7-9BAA692CE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99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5A1CCF-489F-5741-629B-BEB99B31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CDC Recommendations For Routine Screening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11476-1F38-F176-FC70-D28D84F208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77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5A04F4-4BB8-6DBB-EA7E-BAF3B967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>
                <a:solidFill>
                  <a:srgbClr val="FFFFFF"/>
                </a:solidFill>
                <a:latin typeface="Futura Std Book" pitchFamily="34"/>
              </a:rPr>
              <a:t>Updating the CDC HIV Testing Guidelines</a:t>
            </a:r>
            <a:br>
              <a:rPr lang="en-US">
                <a:solidFill>
                  <a:srgbClr val="FFFFFF"/>
                </a:solidFill>
                <a:latin typeface="Calibri" pitchFamily="34"/>
              </a:rPr>
            </a:b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D6BA3-4B32-F3E9-6FC8-664EE81882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27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85080-5EB5-E873-BF56-01C8726F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/>
              <a:t>How is removing the upper age limit related to other prevention (and care) services?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7E4C8-4DFA-8C75-0545-56DB3076A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04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C09884-7A04-1D2E-AE0C-9E7D1DAB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HIV Diagnosis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F8A07-AECB-99B8-0FAD-83DB57788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4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326829-F242-DD1F-A2C3-F4A0273A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/>
              <a:t>PACHA RESOLUTION </a:t>
            </a:r>
            <a:br>
              <a:rPr lang="en-US"/>
            </a:br>
            <a:r>
              <a:rPr lang="en-US"/>
              <a:t>September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1E930-6F0D-2FA9-6477-A6C7B97B30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86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AF03A8-6557-8113-509A-03BBAD44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n-US" sz="4000" b="1">
                <a:solidFill>
                  <a:srgbClr val="333333"/>
                </a:solidFill>
                <a:highlight>
                  <a:srgbClr val="FFFFFF"/>
                </a:highlight>
                <a:latin typeface="Oswald" pitchFamily="2"/>
              </a:rPr>
              <a:t>Wyden, Casey, Fetterman, Merkley Urge CDC to Update HIV Testing Guidelines</a:t>
            </a:r>
            <a:br>
              <a:rPr lang="en-US" sz="4000" b="1">
                <a:solidFill>
                  <a:srgbClr val="333333"/>
                </a:solidFill>
                <a:highlight>
                  <a:srgbClr val="FFFFFF"/>
                </a:highlight>
                <a:latin typeface="Oswald" pitchFamily="2"/>
              </a:rPr>
            </a:b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4A64B-4BBB-4F37-27FD-B983117FC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8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0D47AE-6A1E-A6BD-4F37-2AAF18A1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Guess what happened?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48B34-5FDE-2FC8-CB92-8097E6ABB3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1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CB27C-EB98-E5B9-2E3F-B65E2D51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YES! YES! YES!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7F22E-C94D-2480-C7BE-5CF2E60A92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73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FCCC3B-FC9E-D770-E5CB-0B052C8B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/>
              <a:t>CDC HIV Testing Guidelines</a:t>
            </a:r>
            <a:br>
              <a:rPr lang="en-US"/>
            </a:br>
            <a:r>
              <a:rPr lang="en-US"/>
              <a:t>Public Comment Due January 2, 2025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173D0-BC90-7E89-D3FA-EF35175F27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2FA907-7267-F5E2-7464-1DFD882FD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Adults Are Vulnerable to HIV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CFB16CE-2FD3-D49F-50CF-667EA8798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Between 2013-2023, among adults 65 yrs +:</a:t>
            </a:r>
          </a:p>
          <a:p>
            <a:pPr lvl="1"/>
            <a:r>
              <a:rPr lang="en-US" sz="2950" dirty="0"/>
              <a:t>Primary and secondary syphilis increased </a:t>
            </a:r>
            <a:r>
              <a:rPr lang="en-US" sz="3200" b="1" dirty="0">
                <a:solidFill>
                  <a:srgbClr val="C00000"/>
                </a:solidFill>
              </a:rPr>
              <a:t>&gt; 6x</a:t>
            </a:r>
            <a:endParaRPr lang="en-US" sz="2950" b="1" dirty="0">
              <a:solidFill>
                <a:srgbClr val="C00000"/>
              </a:solidFill>
            </a:endParaRPr>
          </a:p>
          <a:p>
            <a:pPr lvl="1"/>
            <a:r>
              <a:rPr lang="en-US" sz="2950" dirty="0"/>
              <a:t>Gonorrhea increased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3200" b="1" dirty="0">
                <a:solidFill>
                  <a:srgbClr val="C00000"/>
                </a:solidFill>
              </a:rPr>
              <a:t>4 x</a:t>
            </a:r>
          </a:p>
          <a:p>
            <a:pPr lvl="1"/>
            <a:r>
              <a:rPr lang="en-US" sz="2950" dirty="0"/>
              <a:t>Chlamydia increased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3200" b="1" dirty="0">
                <a:solidFill>
                  <a:srgbClr val="C00000"/>
                </a:solidFill>
              </a:rPr>
              <a:t>3x</a:t>
            </a:r>
            <a:endParaRPr lang="en-US" sz="2950" b="1" dirty="0">
              <a:solidFill>
                <a:srgbClr val="C00000"/>
              </a:solidFill>
            </a:endParaRPr>
          </a:p>
          <a:p>
            <a:pPr marL="342900" lvl="1" indent="0">
              <a:buNone/>
            </a:pPr>
            <a:endParaRPr lang="en-US" sz="2950" dirty="0"/>
          </a:p>
          <a:p>
            <a:r>
              <a:rPr lang="en-US" sz="2800" dirty="0"/>
              <a:t>More than </a:t>
            </a:r>
            <a:r>
              <a:rPr lang="en-US" sz="2800" b="1" u="sng" dirty="0"/>
              <a:t>11%</a:t>
            </a:r>
            <a:r>
              <a:rPr lang="en-US" sz="2800" dirty="0"/>
              <a:t> of respondents of the 2021 National Survey on Drug Use and Mental Health age 50 </a:t>
            </a:r>
            <a:r>
              <a:rPr lang="en-US" sz="2800" dirty="0" err="1"/>
              <a:t>yrs</a:t>
            </a:r>
            <a:r>
              <a:rPr lang="en-US" sz="2800" dirty="0"/>
              <a:t> + reported substance use including heroin, methamphetamine, cocaine</a:t>
            </a:r>
          </a:p>
          <a:p>
            <a:endParaRPr lang="en-US" sz="2800" dirty="0"/>
          </a:p>
          <a:p>
            <a:pPr lvl="1"/>
            <a:endParaRPr lang="en-US" sz="29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C07E7-F664-297F-BCED-26ACBDE8C47C}"/>
              </a:ext>
            </a:extLst>
          </p:cNvPr>
          <p:cNvSpPr txBox="1"/>
          <p:nvPr/>
        </p:nvSpPr>
        <p:spPr>
          <a:xfrm>
            <a:off x="609600" y="6248400"/>
            <a:ext cx="10755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https://gis.cdc.gov/grasp/nchhstpatlas/main.html</a:t>
            </a:r>
            <a:endParaRPr lang="en-US" sz="1000" dirty="0"/>
          </a:p>
          <a:p>
            <a:r>
              <a:rPr lang="en-US" sz="1000" dirty="0">
                <a:hlinkClick r:id="rId4"/>
              </a:rPr>
              <a:t>https://www.samhsa.gov/data/sites/default/files/reports/rpt39441/NSDUHDetailedTabs2021/NSDUHDetailedTabs2021/NSDUHDetTabsSect5pe2021.htm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99873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F6357B-2690-A9B0-FF83-6DC71AF1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6D852-4CD5-A377-5E97-3EB1406D5A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7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94B6FD-226E-887A-92F3-7AE53EA0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42110-A214-8DDD-196A-AAD2C1412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71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530970-3966-2158-1FD4-E23B37D5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Thanks!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A820D-B936-8C5E-B1EA-D5CE47DDD5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3EC54-A6A2-EBDB-D235-D8D5672B2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C8E46-7F5F-9ECE-24C5-D463BF49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58" y="994057"/>
            <a:ext cx="10972800" cy="808038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/>
              <a:t>3 to 4 People Acquire HIV Every Hour in the US</a:t>
            </a:r>
            <a:br>
              <a:rPr lang="en-US" sz="4400" dirty="0"/>
            </a:br>
            <a:r>
              <a:rPr lang="en-US" sz="4000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23D607-605B-7381-652A-E76ED4F8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06" y="2048726"/>
            <a:ext cx="5467727" cy="35969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/>
              <a:t>In 2022, there were an estimated </a:t>
            </a:r>
            <a:r>
              <a:rPr lang="en-US" sz="3200" b="1" dirty="0">
                <a:solidFill>
                  <a:srgbClr val="2C83BC"/>
                </a:solidFill>
              </a:rPr>
              <a:t>31,800 </a:t>
            </a:r>
            <a:r>
              <a:rPr lang="en-US" sz="3200" b="1" u="sng" dirty="0">
                <a:solidFill>
                  <a:srgbClr val="2C83BC"/>
                </a:solidFill>
              </a:rPr>
              <a:t>new</a:t>
            </a:r>
            <a:r>
              <a:rPr lang="en-US" sz="3200" dirty="0">
                <a:solidFill>
                  <a:srgbClr val="2C83BC"/>
                </a:solidFill>
              </a:rPr>
              <a:t> </a:t>
            </a:r>
            <a:r>
              <a:rPr lang="en-US" sz="3200" dirty="0"/>
              <a:t>HIV cases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</a:rPr>
              <a:t>Estimated 1.2 million people living with HIV in the 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87877-C4C7-4833-00C1-2BDFA6775DB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9600" y="6285763"/>
            <a:ext cx="12192000" cy="2968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/>
              <a:t>Centers for Disease Control and Prevention (CDC). Accessed April 7,2024.  https://www.cdc.gov/hiv/library/reports/hiv-surveillance/vol-28-no-3/content/national-profile.html</a:t>
            </a:r>
          </a:p>
        </p:txBody>
      </p:sp>
      <p:pic>
        <p:nvPicPr>
          <p:cNvPr id="11" name="Picture 10" descr="Half face clock on a wall">
            <a:extLst>
              <a:ext uri="{FF2B5EF4-FFF2-40B4-BE49-F238E27FC236}">
                <a16:creationId xmlns:a16="http://schemas.microsoft.com/office/drawing/2014/main" id="{A9181E6E-2B39-5F54-EA37-440ABAC04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69" y="2148765"/>
            <a:ext cx="5271848" cy="37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7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se charts show the number of new HIV diagnoses among men and women by age group in 2022. Among all men, there were 30,935 HIV diagnoses in 2022; of those, 20% (6,224) were among men aged 13 to 24; 39% (12,111) were among men aged 25 to 34; 21% (6,561) were among men aged 35 to 44; 11% (3,314) were among men aged 45 to 54; 7% (2,099) were among men aged 55 to 64; and 2% (626) were among men aged 65 and older. Among all women, there were 7,046 HIV diagnoses in 2022; of those, 12% (875) were among women aged 13 to 24; 29% (2,049) were among women aged 25 to 34; 26% (1,806) were among women aged 35 to 44; 18% (1,262) were among women aged 45 to 54; 11% (787) were among women aged 55 to 64; and 4% (267) were among women aged 65 and older.">
            <a:extLst>
              <a:ext uri="{FF2B5EF4-FFF2-40B4-BE49-F238E27FC236}">
                <a16:creationId xmlns:a16="http://schemas.microsoft.com/office/drawing/2014/main" id="{1E087F5C-3046-1202-F083-0D64A41FA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r="49694" b="15285"/>
          <a:stretch/>
        </p:blipFill>
        <p:spPr bwMode="auto">
          <a:xfrm>
            <a:off x="213070" y="1813747"/>
            <a:ext cx="5749926" cy="413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ABF59C-7C58-9C86-C7E3-9CE695177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95" t="20047" r="1452" b="14216"/>
          <a:stretch/>
        </p:blipFill>
        <p:spPr>
          <a:xfrm>
            <a:off x="5962996" y="1709077"/>
            <a:ext cx="5813190" cy="4454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3C3F4-5ED6-136A-5ADE-9C5E3C0E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80803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HIV Diagnosis (2022)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C887F-2299-94BA-FDC1-8FE4AC265260}"/>
              </a:ext>
            </a:extLst>
          </p:cNvPr>
          <p:cNvSpPr txBox="1"/>
          <p:nvPr/>
        </p:nvSpPr>
        <p:spPr>
          <a:xfrm>
            <a:off x="948525" y="6078886"/>
            <a:ext cx="10953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  <a:latin typeface="+mn-lt"/>
              </a:rPr>
              <a:t> CDC. </a:t>
            </a:r>
            <a:r>
              <a:rPr lang="en-US" sz="1000" b="0" i="0" u="sng" dirty="0">
                <a:solidFill>
                  <a:srgbClr val="075290"/>
                </a:solidFill>
                <a:effectLst/>
                <a:latin typeface="+mn-lt"/>
                <a:hlinkClick r:id="rId4"/>
              </a:rPr>
              <a:t>Diagnoses of HIV infection in the United States and dependent areas, 202</a:t>
            </a:r>
            <a:r>
              <a:rPr lang="en-US" sz="1000" b="0" i="0" u="sng" dirty="0">
                <a:solidFill>
                  <a:srgbClr val="075290"/>
                </a:solidFill>
                <a:effectLst/>
                <a:latin typeface="+mn-lt"/>
              </a:rPr>
              <a:t>2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+mn-lt"/>
              </a:rPr>
              <a:t>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+mn-lt"/>
              </a:rPr>
              <a:t> HIV Surveillance Report</a:t>
            </a:r>
            <a:r>
              <a:rPr lang="en-US" sz="1000" dirty="0"/>
              <a:t> 2024; 29(1)</a:t>
            </a:r>
            <a:endParaRPr lang="en-US" sz="10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989C58-D547-398E-6EDF-BE49DB41533A}"/>
              </a:ext>
            </a:extLst>
          </p:cNvPr>
          <p:cNvSpPr/>
          <p:nvPr/>
        </p:nvSpPr>
        <p:spPr>
          <a:xfrm>
            <a:off x="4003734" y="2724436"/>
            <a:ext cx="4843129" cy="14630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34.1% were Stage 3 @ time of diagnosis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8E298A-3FB5-FB80-B68F-78B6A2E89AAE}"/>
              </a:ext>
            </a:extLst>
          </p:cNvPr>
          <p:cNvGrpSpPr/>
          <p:nvPr/>
        </p:nvGrpSpPr>
        <p:grpSpPr>
          <a:xfrm>
            <a:off x="348468" y="4487245"/>
            <a:ext cx="11761076" cy="1189621"/>
            <a:chOff x="348468" y="4487245"/>
            <a:chExt cx="11761076" cy="11896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A4F2EE6-5721-F9F9-85D5-71338055F9CA}"/>
                </a:ext>
              </a:extLst>
            </p:cNvPr>
            <p:cNvSpPr/>
            <p:nvPr/>
          </p:nvSpPr>
          <p:spPr>
            <a:xfrm>
              <a:off x="348468" y="4487245"/>
              <a:ext cx="11761076" cy="1189621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FD0229-4DB6-D711-91F6-73C87503D610}"/>
                </a:ext>
              </a:extLst>
            </p:cNvPr>
            <p:cNvSpPr txBox="1"/>
            <p:nvPr/>
          </p:nvSpPr>
          <p:spPr>
            <a:xfrm>
              <a:off x="1927751" y="4650751"/>
              <a:ext cx="2569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9%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2826B-B672-E6D3-8117-7432151AA67C}"/>
                </a:ext>
              </a:extLst>
            </p:cNvPr>
            <p:cNvSpPr txBox="1"/>
            <p:nvPr/>
          </p:nvSpPr>
          <p:spPr>
            <a:xfrm>
              <a:off x="7694304" y="4650751"/>
              <a:ext cx="2569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15%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500CA1-0A3E-49A6-633D-4B714C4484C5}"/>
              </a:ext>
            </a:extLst>
          </p:cNvPr>
          <p:cNvSpPr txBox="1"/>
          <p:nvPr/>
        </p:nvSpPr>
        <p:spPr>
          <a:xfrm>
            <a:off x="1031653" y="1523696"/>
            <a:ext cx="24919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MEN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880DEC-7781-FFF1-AFD0-C9E60A0F8AAC}"/>
              </a:ext>
            </a:extLst>
          </p:cNvPr>
          <p:cNvSpPr txBox="1"/>
          <p:nvPr/>
        </p:nvSpPr>
        <p:spPr>
          <a:xfrm>
            <a:off x="6918378" y="1515162"/>
            <a:ext cx="30818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WOMEN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754903-09BD-A6E0-B0EC-ED370712604B}"/>
              </a:ext>
            </a:extLst>
          </p:cNvPr>
          <p:cNvCxnSpPr>
            <a:cxnSpLocks/>
          </p:cNvCxnSpPr>
          <p:nvPr/>
        </p:nvCxnSpPr>
        <p:spPr>
          <a:xfrm>
            <a:off x="213070" y="4445592"/>
            <a:ext cx="11978930" cy="20946"/>
          </a:xfrm>
          <a:prstGeom prst="line">
            <a:avLst/>
          </a:prstGeom>
          <a:ln w="1016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521BC-1B4F-E053-CF02-BD4F416D9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A7734-EB10-1E45-5F41-BB0534AE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1" y="329836"/>
            <a:ext cx="11717385" cy="5458587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9E090A6B-F612-50D5-3004-D8712FE7A3E5}"/>
              </a:ext>
            </a:extLst>
          </p:cNvPr>
          <p:cNvSpPr/>
          <p:nvPr/>
        </p:nvSpPr>
        <p:spPr>
          <a:xfrm>
            <a:off x="10036770" y="1731359"/>
            <a:ext cx="1665171" cy="32081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62B55-B226-282A-0A4B-66BA39868191}"/>
              </a:ext>
            </a:extLst>
          </p:cNvPr>
          <p:cNvSpPr txBox="1"/>
          <p:nvPr/>
        </p:nvSpPr>
        <p:spPr>
          <a:xfrm>
            <a:off x="788541" y="6297286"/>
            <a:ext cx="112630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Centers for Disease Control and Prevention. Estimated HIV incidence and prevalence in the United States, 2018–2022. HIV Surveillance Supplemental Report 2024;29(No. 1). https://www.cdc.gov/ </a:t>
            </a:r>
            <a:r>
              <a:rPr lang="en-US" sz="1000" dirty="0" err="1"/>
              <a:t>hiv</a:t>
            </a:r>
            <a:r>
              <a:rPr lang="en-US" sz="1000" dirty="0"/>
              <a:t>-data/</a:t>
            </a:r>
            <a:r>
              <a:rPr lang="en-US" sz="1000" dirty="0" err="1"/>
              <a:t>nhss</a:t>
            </a:r>
            <a:r>
              <a:rPr lang="en-US" sz="1000" dirty="0"/>
              <a:t>/estimated-hiv-incidence-and-prevalence.html. Published May 2024. Accessed December 10,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86719-AE94-8328-E7F7-72A016515A1A}"/>
              </a:ext>
            </a:extLst>
          </p:cNvPr>
          <p:cNvSpPr/>
          <p:nvPr/>
        </p:nvSpPr>
        <p:spPr>
          <a:xfrm>
            <a:off x="6575461" y="2301411"/>
            <a:ext cx="3750067" cy="1212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656D2207-589A-1B6B-344D-FE8F0384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20ae73a637_2_0">
            <a:extLst>
              <a:ext uri="{FF2B5EF4-FFF2-40B4-BE49-F238E27FC236}">
                <a16:creationId xmlns:a16="http://schemas.microsoft.com/office/drawing/2014/main" id="{B24475CE-7084-FD21-C053-979494653B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2054" y="199229"/>
            <a:ext cx="105489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 b="1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Barriers to HIV Prevention in Older Adults</a:t>
            </a:r>
            <a:endParaRPr sz="4000" b="1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grpSp>
        <p:nvGrpSpPr>
          <p:cNvPr id="558" name="Google Shape;558;g120ae73a637_2_0">
            <a:extLst>
              <a:ext uri="{FF2B5EF4-FFF2-40B4-BE49-F238E27FC236}">
                <a16:creationId xmlns:a16="http://schemas.microsoft.com/office/drawing/2014/main" id="{FA78C857-FBF6-592C-1B1B-CC34B0232E7D}"/>
              </a:ext>
            </a:extLst>
          </p:cNvPr>
          <p:cNvGrpSpPr/>
          <p:nvPr/>
        </p:nvGrpSpPr>
        <p:grpSpPr>
          <a:xfrm>
            <a:off x="523982" y="1078787"/>
            <a:ext cx="9907881" cy="5439004"/>
            <a:chOff x="1345564" y="1166"/>
            <a:chExt cx="5310587" cy="5020918"/>
          </a:xfrm>
        </p:grpSpPr>
        <p:sp>
          <p:nvSpPr>
            <p:cNvPr id="559" name="Google Shape;559;g120ae73a637_2_0">
              <a:extLst>
                <a:ext uri="{FF2B5EF4-FFF2-40B4-BE49-F238E27FC236}">
                  <a16:creationId xmlns:a16="http://schemas.microsoft.com/office/drawing/2014/main" id="{07188B94-52E1-12DA-6C4D-68FB6CEAF6D3}"/>
                </a:ext>
              </a:extLst>
            </p:cNvPr>
            <p:cNvSpPr/>
            <p:nvPr/>
          </p:nvSpPr>
          <p:spPr>
            <a:xfrm>
              <a:off x="3456514" y="1166"/>
              <a:ext cx="1376129" cy="894484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Providers Do Not Talk About Sex</a:t>
              </a:r>
              <a:endParaRPr sz="2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1" name="Google Shape;561;g120ae73a637_2_0">
              <a:extLst>
                <a:ext uri="{FF2B5EF4-FFF2-40B4-BE49-F238E27FC236}">
                  <a16:creationId xmlns:a16="http://schemas.microsoft.com/office/drawing/2014/main" id="{59C729ED-3E93-6A08-3987-BA9DBA8712B2}"/>
                </a:ext>
              </a:extLst>
            </p:cNvPr>
            <p:cNvSpPr/>
            <p:nvPr/>
          </p:nvSpPr>
          <p:spPr>
            <a:xfrm>
              <a:off x="2038974" y="448408"/>
              <a:ext cx="4211210" cy="42112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9857" y="3381"/>
                  </a:moveTo>
                  <a:lnTo>
                    <a:pt x="79857" y="3381"/>
                  </a:lnTo>
                  <a:cubicBezTo>
                    <a:pt x="88121" y="6279"/>
                    <a:pt x="95651" y="10952"/>
                    <a:pt x="101917" y="17070"/>
                  </a:cubicBez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62" name="Google Shape;562;g120ae73a637_2_0">
              <a:extLst>
                <a:ext uri="{FF2B5EF4-FFF2-40B4-BE49-F238E27FC236}">
                  <a16:creationId xmlns:a16="http://schemas.microsoft.com/office/drawing/2014/main" id="{0D7043BA-493B-AB6B-2BD2-925C67FF7ECC}"/>
                </a:ext>
              </a:extLst>
            </p:cNvPr>
            <p:cNvSpPr/>
            <p:nvPr/>
          </p:nvSpPr>
          <p:spPr>
            <a:xfrm>
              <a:off x="5280022" y="1053968"/>
              <a:ext cx="1376129" cy="894484"/>
            </a:xfrm>
            <a:prstGeom prst="roundRect">
              <a:avLst>
                <a:gd name="adj" fmla="val 16667"/>
              </a:avLst>
            </a:prstGeom>
            <a:solidFill>
              <a:srgbClr val="69B1A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63" name="Google Shape;563;g120ae73a637_2_0">
              <a:extLst>
                <a:ext uri="{FF2B5EF4-FFF2-40B4-BE49-F238E27FC236}">
                  <a16:creationId xmlns:a16="http://schemas.microsoft.com/office/drawing/2014/main" id="{4B59B8B5-8A09-5BE6-B607-D8989A72ADC9}"/>
                </a:ext>
              </a:extLst>
            </p:cNvPr>
            <p:cNvSpPr txBox="1"/>
            <p:nvPr/>
          </p:nvSpPr>
          <p:spPr>
            <a:xfrm>
              <a:off x="5323687" y="1097633"/>
              <a:ext cx="1288799" cy="807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+mj-lt"/>
                  <a:sym typeface="Arial"/>
                </a:rPr>
                <a:t>Stigma</a:t>
              </a:r>
              <a:endParaRPr sz="3600" b="1">
                <a:latin typeface="+mj-lt"/>
              </a:endParaRPr>
            </a:p>
          </p:txBody>
        </p:sp>
        <p:sp>
          <p:nvSpPr>
            <p:cNvPr id="564" name="Google Shape;564;g120ae73a637_2_0">
              <a:extLst>
                <a:ext uri="{FF2B5EF4-FFF2-40B4-BE49-F238E27FC236}">
                  <a16:creationId xmlns:a16="http://schemas.microsoft.com/office/drawing/2014/main" id="{B129193D-41BC-A4FB-1535-73B5AE5D4259}"/>
                </a:ext>
              </a:extLst>
            </p:cNvPr>
            <p:cNvSpPr/>
            <p:nvPr/>
          </p:nvSpPr>
          <p:spPr>
            <a:xfrm>
              <a:off x="2038974" y="448408"/>
              <a:ext cx="4211210" cy="42112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563" y="43075"/>
                  </a:moveTo>
                  <a:lnTo>
                    <a:pt x="117563" y="43075"/>
                  </a:lnTo>
                  <a:cubicBezTo>
                    <a:pt x="120812" y="54124"/>
                    <a:pt x="120812" y="65875"/>
                    <a:pt x="117563" y="76925"/>
                  </a:cubicBezTo>
                </a:path>
              </a:pathLst>
            </a:custGeom>
            <a:noFill/>
            <a:ln w="9525" cap="flat" cmpd="sng">
              <a:solidFill>
                <a:srgbClr val="69B1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65" name="Google Shape;565;g120ae73a637_2_0">
              <a:extLst>
                <a:ext uri="{FF2B5EF4-FFF2-40B4-BE49-F238E27FC236}">
                  <a16:creationId xmlns:a16="http://schemas.microsoft.com/office/drawing/2014/main" id="{CCCAA1DD-5797-3311-5DD5-65457EA7F51F}"/>
                </a:ext>
              </a:extLst>
            </p:cNvPr>
            <p:cNvSpPr/>
            <p:nvPr/>
          </p:nvSpPr>
          <p:spPr>
            <a:xfrm>
              <a:off x="5280022" y="3159573"/>
              <a:ext cx="1376129" cy="894484"/>
            </a:xfrm>
            <a:prstGeom prst="roundRect">
              <a:avLst>
                <a:gd name="adj" fmla="val 16667"/>
              </a:avLst>
            </a:prstGeom>
            <a:solidFill>
              <a:srgbClr val="5CC77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66" name="Google Shape;566;g120ae73a637_2_0">
              <a:extLst>
                <a:ext uri="{FF2B5EF4-FFF2-40B4-BE49-F238E27FC236}">
                  <a16:creationId xmlns:a16="http://schemas.microsoft.com/office/drawing/2014/main" id="{68915071-12AC-AD09-7625-0763839B6765}"/>
                </a:ext>
              </a:extLst>
            </p:cNvPr>
            <p:cNvSpPr txBox="1"/>
            <p:nvPr/>
          </p:nvSpPr>
          <p:spPr>
            <a:xfrm>
              <a:off x="5323687" y="3203238"/>
              <a:ext cx="1288799" cy="807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+mj-lt"/>
                  <a:sym typeface="Arial"/>
                </a:rPr>
                <a:t>Lack of Knowledge</a:t>
              </a:r>
              <a:endParaRPr sz="2400" b="1">
                <a:latin typeface="+mj-lt"/>
              </a:endParaRPr>
            </a:p>
          </p:txBody>
        </p:sp>
        <p:sp>
          <p:nvSpPr>
            <p:cNvPr id="567" name="Google Shape;567;g120ae73a637_2_0">
              <a:extLst>
                <a:ext uri="{FF2B5EF4-FFF2-40B4-BE49-F238E27FC236}">
                  <a16:creationId xmlns:a16="http://schemas.microsoft.com/office/drawing/2014/main" id="{E9F5E1A5-FC76-7AB9-BB6F-96F00B65EB85}"/>
                </a:ext>
              </a:extLst>
            </p:cNvPr>
            <p:cNvSpPr/>
            <p:nvPr/>
          </p:nvSpPr>
          <p:spPr>
            <a:xfrm>
              <a:off x="2038974" y="448408"/>
              <a:ext cx="4211210" cy="42112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951" y="102897"/>
                  </a:moveTo>
                  <a:cubicBezTo>
                    <a:pt x="96818" y="107917"/>
                    <a:pt x="90826" y="111974"/>
                    <a:pt x="84259" y="114877"/>
                  </a:cubicBezTo>
                </a:path>
              </a:pathLst>
            </a:custGeom>
            <a:noFill/>
            <a:ln w="9525" cap="flat" cmpd="sng">
              <a:solidFill>
                <a:srgbClr val="5CC7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69" name="Google Shape;569;g120ae73a637_2_0">
              <a:extLst>
                <a:ext uri="{FF2B5EF4-FFF2-40B4-BE49-F238E27FC236}">
                  <a16:creationId xmlns:a16="http://schemas.microsoft.com/office/drawing/2014/main" id="{769D57AA-9D5A-D30E-AA65-4C4AEAE04189}"/>
                </a:ext>
              </a:extLst>
            </p:cNvPr>
            <p:cNvSpPr txBox="1"/>
            <p:nvPr/>
          </p:nvSpPr>
          <p:spPr>
            <a:xfrm>
              <a:off x="3456514" y="4214930"/>
              <a:ext cx="1601332" cy="807154"/>
            </a:xfrm>
            <a:prstGeom prst="rect">
              <a:avLst/>
            </a:prstGeom>
            <a:solidFill>
              <a:srgbClr val="4949C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lt1"/>
                  </a:solidFill>
                  <a:latin typeface="+mj-lt"/>
                  <a:sym typeface="Arial"/>
                </a:rPr>
                <a:t>Misconceptions about Risk</a:t>
              </a:r>
              <a:endParaRPr sz="2000" b="1" dirty="0">
                <a:latin typeface="+mj-lt"/>
              </a:endParaRPr>
            </a:p>
          </p:txBody>
        </p:sp>
        <p:sp>
          <p:nvSpPr>
            <p:cNvPr id="570" name="Google Shape;570;g120ae73a637_2_0">
              <a:extLst>
                <a:ext uri="{FF2B5EF4-FFF2-40B4-BE49-F238E27FC236}">
                  <a16:creationId xmlns:a16="http://schemas.microsoft.com/office/drawing/2014/main" id="{0359F4BC-EF63-02D7-8695-EDD9114B1B76}"/>
                </a:ext>
              </a:extLst>
            </p:cNvPr>
            <p:cNvSpPr/>
            <p:nvPr/>
          </p:nvSpPr>
          <p:spPr>
            <a:xfrm>
              <a:off x="2038974" y="448408"/>
              <a:ext cx="4211210" cy="42112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741" y="114877"/>
                  </a:moveTo>
                  <a:lnTo>
                    <a:pt x="35741" y="114877"/>
                  </a:lnTo>
                  <a:cubicBezTo>
                    <a:pt x="29175" y="111974"/>
                    <a:pt x="23182" y="107917"/>
                    <a:pt x="18049" y="102897"/>
                  </a:cubicBezTo>
                </a:path>
              </a:pathLst>
            </a:custGeom>
            <a:noFill/>
            <a:ln w="9525" cap="flat" cmpd="sng">
              <a:solidFill>
                <a:srgbClr val="7BDB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71" name="Google Shape;571;g120ae73a637_2_0">
              <a:extLst>
                <a:ext uri="{FF2B5EF4-FFF2-40B4-BE49-F238E27FC236}">
                  <a16:creationId xmlns:a16="http://schemas.microsoft.com/office/drawing/2014/main" id="{8DF6DB7C-D2F9-6AEA-B5EC-784004F87672}"/>
                </a:ext>
              </a:extLst>
            </p:cNvPr>
            <p:cNvSpPr/>
            <p:nvPr/>
          </p:nvSpPr>
          <p:spPr>
            <a:xfrm>
              <a:off x="1633006" y="3159573"/>
              <a:ext cx="1376129" cy="894484"/>
            </a:xfrm>
            <a:prstGeom prst="roundRect">
              <a:avLst>
                <a:gd name="adj" fmla="val 16667"/>
              </a:avLst>
            </a:prstGeom>
            <a:solidFill>
              <a:srgbClr val="9B9B9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72" name="Google Shape;572;g120ae73a637_2_0">
              <a:extLst>
                <a:ext uri="{FF2B5EF4-FFF2-40B4-BE49-F238E27FC236}">
                  <a16:creationId xmlns:a16="http://schemas.microsoft.com/office/drawing/2014/main" id="{C2AEAB07-DF8A-DD59-E9C3-B22BA0868D58}"/>
                </a:ext>
              </a:extLst>
            </p:cNvPr>
            <p:cNvSpPr txBox="1"/>
            <p:nvPr/>
          </p:nvSpPr>
          <p:spPr>
            <a:xfrm>
              <a:off x="1676671" y="3203238"/>
              <a:ext cx="1288799" cy="807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lt1"/>
                  </a:solidFill>
                  <a:latin typeface="+mj-lt"/>
                  <a:sym typeface="Arial"/>
                </a:rPr>
                <a:t>Physical Challenges</a:t>
              </a:r>
              <a:endParaRPr sz="3200" b="1">
                <a:latin typeface="+mj-lt"/>
              </a:endParaRPr>
            </a:p>
          </p:txBody>
        </p:sp>
        <p:sp>
          <p:nvSpPr>
            <p:cNvPr id="573" name="Google Shape;573;g120ae73a637_2_0">
              <a:extLst>
                <a:ext uri="{FF2B5EF4-FFF2-40B4-BE49-F238E27FC236}">
                  <a16:creationId xmlns:a16="http://schemas.microsoft.com/office/drawing/2014/main" id="{B5FEF0B4-4418-C6E2-095E-C319BA0452C7}"/>
                </a:ext>
              </a:extLst>
            </p:cNvPr>
            <p:cNvSpPr/>
            <p:nvPr/>
          </p:nvSpPr>
          <p:spPr>
            <a:xfrm>
              <a:off x="1939528" y="183389"/>
              <a:ext cx="4211210" cy="42112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268" y="84585"/>
                  </a:moveTo>
                  <a:lnTo>
                    <a:pt x="5268" y="84585"/>
                  </a:lnTo>
                  <a:cubicBezTo>
                    <a:pt x="1971" y="77245"/>
                    <a:pt x="184" y="69317"/>
                    <a:pt x="13" y="61273"/>
                  </a:cubicBezTo>
                </a:path>
              </a:pathLst>
            </a:custGeom>
            <a:noFill/>
            <a:ln w="9525" cap="flat" cmpd="sng">
              <a:solidFill>
                <a:srgbClr val="D6ED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  <p:sp>
          <p:nvSpPr>
            <p:cNvPr id="574" name="Google Shape;574;g120ae73a637_2_0">
              <a:extLst>
                <a:ext uri="{FF2B5EF4-FFF2-40B4-BE49-F238E27FC236}">
                  <a16:creationId xmlns:a16="http://schemas.microsoft.com/office/drawing/2014/main" id="{9203EEE2-9647-5ADD-6ED0-25CCFFDB5CF0}"/>
                </a:ext>
              </a:extLst>
            </p:cNvPr>
            <p:cNvSpPr/>
            <p:nvPr/>
          </p:nvSpPr>
          <p:spPr>
            <a:xfrm>
              <a:off x="1345564" y="1430628"/>
              <a:ext cx="1376129" cy="894484"/>
            </a:xfrm>
            <a:prstGeom prst="roundRect">
              <a:avLst>
                <a:gd name="adj" fmla="val 16667"/>
              </a:avLst>
            </a:prstGeom>
            <a:solidFill>
              <a:srgbClr val="FEA9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 dirty="0">
                <a:latin typeface="+mj-lt"/>
              </a:endParaRPr>
            </a:p>
          </p:txBody>
        </p:sp>
        <p:sp>
          <p:nvSpPr>
            <p:cNvPr id="575" name="Google Shape;575;g120ae73a637_2_0">
              <a:extLst>
                <a:ext uri="{FF2B5EF4-FFF2-40B4-BE49-F238E27FC236}">
                  <a16:creationId xmlns:a16="http://schemas.microsoft.com/office/drawing/2014/main" id="{D6EA9ADD-99F2-990A-F076-75FB1C1824AB}"/>
                </a:ext>
              </a:extLst>
            </p:cNvPr>
            <p:cNvSpPr txBox="1"/>
            <p:nvPr/>
          </p:nvSpPr>
          <p:spPr>
            <a:xfrm>
              <a:off x="1389229" y="1474293"/>
              <a:ext cx="1288799" cy="807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lt1"/>
                  </a:solidFill>
                  <a:latin typeface="+mj-lt"/>
                  <a:sym typeface="Arial"/>
                </a:rPr>
                <a:t>Cost/</a:t>
              </a:r>
              <a:endParaRPr sz="2000" b="1" dirty="0">
                <a:latin typeface="+mj-lt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lt1"/>
                  </a:solidFill>
                  <a:latin typeface="+mj-lt"/>
                  <a:sym typeface="Arial"/>
                </a:rPr>
                <a:t>Insurance</a:t>
              </a:r>
              <a:endParaRPr sz="2000" b="1" dirty="0">
                <a:latin typeface="+mj-lt"/>
              </a:endParaRPr>
            </a:p>
          </p:txBody>
        </p:sp>
        <p:sp>
          <p:nvSpPr>
            <p:cNvPr id="576" name="Google Shape;576;g120ae73a637_2_0">
              <a:extLst>
                <a:ext uri="{FF2B5EF4-FFF2-40B4-BE49-F238E27FC236}">
                  <a16:creationId xmlns:a16="http://schemas.microsoft.com/office/drawing/2014/main" id="{88259C74-FFD1-851B-0E98-A73691EF48CB}"/>
                </a:ext>
              </a:extLst>
            </p:cNvPr>
            <p:cNvSpPr/>
            <p:nvPr/>
          </p:nvSpPr>
          <p:spPr>
            <a:xfrm>
              <a:off x="1877350" y="497131"/>
              <a:ext cx="4211210" cy="42112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95" y="26246"/>
                  </a:moveTo>
                  <a:lnTo>
                    <a:pt x="10395" y="26246"/>
                  </a:lnTo>
                  <a:cubicBezTo>
                    <a:pt x="18509" y="14321"/>
                    <a:pt x="30647" y="5719"/>
                    <a:pt x="44586" y="2013"/>
                  </a:cubicBezTo>
                </a:path>
              </a:pathLst>
            </a:custGeom>
            <a:noFill/>
            <a:ln w="9525" cap="flat" cmpd="sng">
              <a:solidFill>
                <a:srgbClr val="FEA9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294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utgers Theme 2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utgers Theme 2" id="{8DA8526A-1F7C-4E9F-9744-C20C1BE68F3F}" vid="{63C4360E-555F-468E-9696-06AD4A4BCC0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Office Theme">
  <a:themeElements>
    <a:clrScheme name="LandovitzR">
      <a:dk1>
        <a:srgbClr val="000000"/>
      </a:dk1>
      <a:lt1>
        <a:srgbClr val="FFFFFF"/>
      </a:lt1>
      <a:dk2>
        <a:srgbClr val="000080"/>
      </a:dk2>
      <a:lt2>
        <a:srgbClr val="FFFFFF"/>
      </a:lt2>
      <a:accent1>
        <a:srgbClr val="FF0000"/>
      </a:accent1>
      <a:accent2>
        <a:srgbClr val="FFFF00"/>
      </a:accent2>
      <a:accent3>
        <a:srgbClr val="00008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00"/>
      </a:hlink>
      <a:folHlink>
        <a:srgbClr val="FFFF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2941</Words>
  <Application>Microsoft Office PowerPoint</Application>
  <PresentationFormat>Widescreen</PresentationFormat>
  <Paragraphs>435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77" baseType="lpstr">
      <vt:lpstr>Aptos</vt:lpstr>
      <vt:lpstr>Aptos Display</vt:lpstr>
      <vt:lpstr>Arial</vt:lpstr>
      <vt:lpstr>Arial Black</vt:lpstr>
      <vt:lpstr>Calibri</vt:lpstr>
      <vt:lpstr>Calibri Light</vt:lpstr>
      <vt:lpstr>Franklin Gothic Medium</vt:lpstr>
      <vt:lpstr>Futura Std Book</vt:lpstr>
      <vt:lpstr>Helvetica</vt:lpstr>
      <vt:lpstr>Helvetica Neue</vt:lpstr>
      <vt:lpstr>League Spartan</vt:lpstr>
      <vt:lpstr>Montserrat</vt:lpstr>
      <vt:lpstr>Oswald</vt:lpstr>
      <vt:lpstr>Source Sans Pro</vt:lpstr>
      <vt:lpstr>Tahoma</vt:lpstr>
      <vt:lpstr>Times New Roman</vt:lpstr>
      <vt:lpstr>Wingdings</vt:lpstr>
      <vt:lpstr>Office Theme</vt:lpstr>
      <vt:lpstr>Custom Design</vt:lpstr>
      <vt:lpstr>Rutgers Theme 2</vt:lpstr>
      <vt:lpstr>Office Theme</vt:lpstr>
      <vt:lpstr>Office Theme</vt:lpstr>
      <vt:lpstr>Office Theme</vt:lpstr>
      <vt:lpstr>5_Office Theme</vt:lpstr>
      <vt:lpstr>2_Office Theme</vt:lpstr>
      <vt:lpstr>PowerPoint Presentation</vt:lpstr>
      <vt:lpstr>PowerPoint Presentation</vt:lpstr>
      <vt:lpstr>Aging, HIV Prevention, Sexual Health</vt:lpstr>
      <vt:lpstr>In the U.S., the number of adults 65 yrs and older is projected to increase 47% by 2050</vt:lpstr>
      <vt:lpstr>Older Adults Are Vulnerable to HIV</vt:lpstr>
      <vt:lpstr>3 to 4 People Acquire HIV Every Hour in the US  </vt:lpstr>
      <vt:lpstr>HIV Diagnosis (2022)</vt:lpstr>
      <vt:lpstr>PowerPoint Presentation</vt:lpstr>
      <vt:lpstr>Barriers to HIV Prevention in Older Adults</vt:lpstr>
      <vt:lpstr>PowerPoint Presentation</vt:lpstr>
      <vt:lpstr>PowerPoint Presentation</vt:lpstr>
      <vt:lpstr>CDC Recommendations For Routine Screening</vt:lpstr>
      <vt:lpstr>Missed Opportunities for HIV Testing </vt:lpstr>
      <vt:lpstr>More older adults are being prescribed PrEP in the U.S.</vt:lpstr>
      <vt:lpstr>Is there enough data?</vt:lpstr>
      <vt:lpstr>Is PrEP right for me?</vt:lpstr>
      <vt:lpstr>Key Points</vt:lpstr>
      <vt:lpstr>Key Resources and References</vt:lpstr>
      <vt:lpstr>PowerPoint Presentation</vt:lpstr>
      <vt:lpstr>PowerPoint Presentation</vt:lpstr>
      <vt:lpstr>PowerPoint Presentation</vt:lpstr>
      <vt:lpstr>PowerPoint Presentation</vt:lpstr>
      <vt:lpstr>HPTN 083: Bone Mineral Density CAB-LA versus TDF-FTC PrEP</vt:lpstr>
      <vt:lpstr>HPTN 083: Hypertension  CAB-LA versus TDF-FTC PrEP</vt:lpstr>
      <vt:lpstr>HPTN 083: Hypertension  CAB-LA versus TDF-FTC PrEP</vt:lpstr>
      <vt:lpstr>HPTN 083: Hypertension  CAB-LA versus TDF-FTC PrEP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Questions? rlandovitz@mednet.ucla.edu</vt:lpstr>
      <vt:lpstr>HIV Prevention Policy Update </vt:lpstr>
      <vt:lpstr>PowerPoint Presentation</vt:lpstr>
      <vt:lpstr>EXCITING POLICY News! </vt:lpstr>
      <vt:lpstr>MEDICARE AND PREP</vt:lpstr>
      <vt:lpstr>Medicare  Pre-exposure Prophylaxis (PrEP) Coverage</vt:lpstr>
      <vt:lpstr>important information </vt:lpstr>
      <vt:lpstr>CDC HIV Testing Guidelines </vt:lpstr>
      <vt:lpstr>CDC Recommendations For Routine Screening</vt:lpstr>
      <vt:lpstr>Updating the CDC HIV Testing Guidelines </vt:lpstr>
      <vt:lpstr>How is removing the upper age limit related to other prevention (and care) services? </vt:lpstr>
      <vt:lpstr>HIV Diagnosis (2022)</vt:lpstr>
      <vt:lpstr>PACHA RESOLUTION  September 2023</vt:lpstr>
      <vt:lpstr>Wyden, Casey, Fetterman, Merkley Urge CDC to Update HIV Testing Guidelines </vt:lpstr>
      <vt:lpstr>Guess what happened? </vt:lpstr>
      <vt:lpstr>YES! YES! YES! </vt:lpstr>
      <vt:lpstr>CDC HIV Testing Guidelines Public Comment Due January 2, 2025 </vt:lpstr>
      <vt:lpstr>PowerPoint Presentation</vt:lpstr>
      <vt:lpstr>PowerPoint Presentation</vt:lpstr>
      <vt:lpstr>Thanks!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Kwong</dc:creator>
  <cp:lastModifiedBy>Fuentes, Murph R</cp:lastModifiedBy>
  <cp:revision>6</cp:revision>
  <dcterms:created xsi:type="dcterms:W3CDTF">2024-12-10T11:50:08Z</dcterms:created>
  <dcterms:modified xsi:type="dcterms:W3CDTF">2024-12-13T20:29:25Z</dcterms:modified>
</cp:coreProperties>
</file>